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6"/>
  </p:notesMasterIdLst>
  <p:sldIdLst>
    <p:sldId id="653" r:id="rId2"/>
    <p:sldId id="654" r:id="rId3"/>
    <p:sldId id="757" r:id="rId4"/>
    <p:sldId id="644" r:id="rId5"/>
    <p:sldId id="650" r:id="rId6"/>
    <p:sldId id="646" r:id="rId7"/>
    <p:sldId id="648" r:id="rId8"/>
    <p:sldId id="647" r:id="rId9"/>
    <p:sldId id="652" r:id="rId10"/>
    <p:sldId id="656" r:id="rId11"/>
    <p:sldId id="714" r:id="rId12"/>
    <p:sldId id="758" r:id="rId13"/>
    <p:sldId id="719" r:id="rId14"/>
    <p:sldId id="651" r:id="rId15"/>
    <p:sldId id="657" r:id="rId16"/>
    <p:sldId id="658" r:id="rId17"/>
    <p:sldId id="659" r:id="rId18"/>
    <p:sldId id="660" r:id="rId19"/>
    <p:sldId id="716" r:id="rId20"/>
    <p:sldId id="717" r:id="rId21"/>
    <p:sldId id="661" r:id="rId22"/>
    <p:sldId id="713" r:id="rId23"/>
    <p:sldId id="673" r:id="rId24"/>
    <p:sldId id="670" r:id="rId25"/>
    <p:sldId id="674" r:id="rId26"/>
    <p:sldId id="675" r:id="rId27"/>
    <p:sldId id="676" r:id="rId28"/>
    <p:sldId id="749" r:id="rId29"/>
    <p:sldId id="677" r:id="rId30"/>
    <p:sldId id="679" r:id="rId31"/>
    <p:sldId id="750" r:id="rId32"/>
    <p:sldId id="751" r:id="rId33"/>
    <p:sldId id="689" r:id="rId34"/>
    <p:sldId id="752" r:id="rId35"/>
    <p:sldId id="753" r:id="rId36"/>
    <p:sldId id="706" r:id="rId37"/>
    <p:sldId id="703" r:id="rId38"/>
    <p:sldId id="704" r:id="rId39"/>
    <p:sldId id="705" r:id="rId40"/>
    <p:sldId id="723" r:id="rId41"/>
    <p:sldId id="708" r:id="rId42"/>
    <p:sldId id="709" r:id="rId43"/>
    <p:sldId id="724" r:id="rId44"/>
    <p:sldId id="760" r:id="rId45"/>
    <p:sldId id="710" r:id="rId46"/>
    <p:sldId id="725" r:id="rId47"/>
    <p:sldId id="761" r:id="rId48"/>
    <p:sldId id="762" r:id="rId49"/>
    <p:sldId id="763" r:id="rId50"/>
    <p:sldId id="764" r:id="rId51"/>
    <p:sldId id="765" r:id="rId52"/>
    <p:sldId id="766" r:id="rId53"/>
    <p:sldId id="767" r:id="rId54"/>
    <p:sldId id="768" r:id="rId55"/>
    <p:sldId id="769" r:id="rId56"/>
    <p:sldId id="770" r:id="rId57"/>
    <p:sldId id="771" r:id="rId58"/>
    <p:sldId id="772" r:id="rId59"/>
    <p:sldId id="773" r:id="rId60"/>
    <p:sldId id="774" r:id="rId61"/>
    <p:sldId id="775" r:id="rId62"/>
    <p:sldId id="776" r:id="rId63"/>
    <p:sldId id="777" r:id="rId64"/>
    <p:sldId id="778" r:id="rId65"/>
    <p:sldId id="779" r:id="rId66"/>
    <p:sldId id="780" r:id="rId67"/>
    <p:sldId id="781" r:id="rId68"/>
    <p:sldId id="782" r:id="rId69"/>
    <p:sldId id="783" r:id="rId70"/>
    <p:sldId id="784" r:id="rId71"/>
    <p:sldId id="785" r:id="rId72"/>
    <p:sldId id="786" r:id="rId73"/>
    <p:sldId id="787" r:id="rId74"/>
    <p:sldId id="788" r:id="rId75"/>
    <p:sldId id="789" r:id="rId76"/>
    <p:sldId id="790" r:id="rId77"/>
    <p:sldId id="791" r:id="rId78"/>
    <p:sldId id="792" r:id="rId79"/>
    <p:sldId id="793" r:id="rId80"/>
    <p:sldId id="794" r:id="rId81"/>
    <p:sldId id="795" r:id="rId82"/>
    <p:sldId id="796" r:id="rId83"/>
    <p:sldId id="797" r:id="rId84"/>
    <p:sldId id="798" r:id="rId85"/>
    <p:sldId id="799" r:id="rId86"/>
    <p:sldId id="800" r:id="rId87"/>
    <p:sldId id="801" r:id="rId88"/>
    <p:sldId id="802" r:id="rId89"/>
    <p:sldId id="803" r:id="rId90"/>
    <p:sldId id="804" r:id="rId91"/>
    <p:sldId id="805" r:id="rId92"/>
    <p:sldId id="806" r:id="rId93"/>
    <p:sldId id="807" r:id="rId94"/>
    <p:sldId id="808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82616" autoAdjust="0"/>
  </p:normalViewPr>
  <p:slideViewPr>
    <p:cSldViewPr>
      <p:cViewPr varScale="1">
        <p:scale>
          <a:sx n="60" d="100"/>
          <a:sy n="60" d="100"/>
        </p:scale>
        <p:origin x="-166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4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slide" Target="slides/slide75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97" Type="http://schemas.openxmlformats.org/officeDocument/2006/relationships/presProps" Target="presProp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87" Type="http://schemas.openxmlformats.org/officeDocument/2006/relationships/slide" Target="slides/slide86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100" Type="http://schemas.openxmlformats.org/officeDocument/2006/relationships/tableStyles" Target="tableStyle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slide" Target="slides/slide92.xml" /><Relationship Id="rId98" Type="http://schemas.openxmlformats.org/officeDocument/2006/relationships/viewProps" Target="viewProps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6FD65-76AC-4096-8CB3-1472FC218C19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01C90-A878-4C7E-A779-70D1349EDB8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61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01C90-A878-4C7E-A779-70D1349EDB82}" type="slidenum">
              <a:rPr lang="en-GB" smtClean="0"/>
              <a:pPr/>
              <a:t>44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39BB114-F4FD-454F-9AE5-8741D5D8B3E7}" type="datetimeFigureOut">
              <a:rPr lang="en-GB" smtClean="0"/>
              <a:pPr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5.jpeg" /><Relationship Id="rId4" Type="http://schemas.openxmlformats.org/officeDocument/2006/relationships/image" Target="../media/image4.jpe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6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6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6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6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6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6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9.jpeg" /><Relationship Id="rId4" Type="http://schemas.openxmlformats.org/officeDocument/2006/relationships/image" Target="../media/image18.jpeg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6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6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6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6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6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6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6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6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6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6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 /><Relationship Id="rId2" Type="http://schemas.openxmlformats.org/officeDocument/2006/relationships/image" Target="../media/image37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6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6.xml" 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 /><Relationship Id="rId2" Type="http://schemas.openxmlformats.org/officeDocument/2006/relationships/image" Target="../media/image42.jpeg" /><Relationship Id="rId1" Type="http://schemas.openxmlformats.org/officeDocument/2006/relationships/slideLayout" Target="../slideLayouts/slideLayout6.xml" 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 /><Relationship Id="rId1" Type="http://schemas.openxmlformats.org/officeDocument/2006/relationships/slideLayout" Target="../slideLayouts/slideLayout6.xml" 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 /><Relationship Id="rId2" Type="http://schemas.openxmlformats.org/officeDocument/2006/relationships/image" Target="../media/image45.jpeg" /><Relationship Id="rId1" Type="http://schemas.openxmlformats.org/officeDocument/2006/relationships/slideLayout" Target="../slideLayouts/slideLayout6.xml" 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 /><Relationship Id="rId1" Type="http://schemas.openxmlformats.org/officeDocument/2006/relationships/slideLayout" Target="../slideLayouts/slideLayout6.xml" 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6.xml" 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 /><Relationship Id="rId1" Type="http://schemas.openxmlformats.org/officeDocument/2006/relationships/slideLayout" Target="../slideLayouts/slideLayout6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 /><Relationship Id="rId1" Type="http://schemas.openxmlformats.org/officeDocument/2006/relationships/slideLayout" Target="../slideLayouts/slideLayout6.xml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 /><Relationship Id="rId1" Type="http://schemas.openxmlformats.org/officeDocument/2006/relationships/slideLayout" Target="../slideLayouts/slideLayout6.xml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 /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 /><Relationship Id="rId2" Type="http://schemas.openxmlformats.org/officeDocument/2006/relationships/image" Target="../media/image54.jpeg" /><Relationship Id="rId1" Type="http://schemas.openxmlformats.org/officeDocument/2006/relationships/slideLayout" Target="../slideLayouts/slideLayout2.xml" 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 /><Relationship Id="rId1" Type="http://schemas.openxmlformats.org/officeDocument/2006/relationships/slideLayout" Target="../slideLayouts/slideLayout6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 /><Relationship Id="rId1" Type="http://schemas.openxmlformats.org/officeDocument/2006/relationships/slideLayout" Target="../slideLayouts/slideLayout6.xml" 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 /><Relationship Id="rId1" Type="http://schemas.openxmlformats.org/officeDocument/2006/relationships/slideLayout" Target="../slideLayouts/slideLayout6.xml" 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611560" y="2993505"/>
            <a:ext cx="8316416" cy="507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IDC203: </a:t>
            </a:r>
            <a:br>
              <a:rPr lang="en-GB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IDC</a:t>
            </a:r>
            <a:r>
              <a:rPr lang="en-GB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GB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203: Introduction to Earth Sciences</a:t>
            </a:r>
          </a:p>
        </p:txBody>
      </p:sp>
      <p:pic>
        <p:nvPicPr>
          <p:cNvPr id="1026" name="Picture 2" descr="C:\Users\Rimjhim\Desktop\New folder (2)\anoop_data\desktop all\Personal\photos\Tsomorari-photo\DSC032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6491"/>
            <a:ext cx="3960440" cy="2388413"/>
          </a:xfrm>
          <a:prstGeom prst="rect">
            <a:avLst/>
          </a:prstGeom>
          <a:noFill/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 cstate="print"/>
          <a:srcRect r="32131"/>
          <a:stretch>
            <a:fillRect/>
          </a:stretch>
        </p:blipFill>
        <p:spPr>
          <a:xfrm>
            <a:off x="4716016" y="188640"/>
            <a:ext cx="4018046" cy="2376264"/>
          </a:xfrm>
          <a:prstGeom prst="rect">
            <a:avLst/>
          </a:prstGeom>
        </p:spPr>
      </p:pic>
      <p:pic>
        <p:nvPicPr>
          <p:cNvPr id="1028" name="Picture 4" descr="C:\Users\Rimjhim\Desktop\New folder (2)\anoop_data\desktop all\Personal\photos\stefan\BILD0614.JPG"/>
          <p:cNvPicPr>
            <a:picLocks noChangeAspect="1" noChangeArrowheads="1"/>
          </p:cNvPicPr>
          <p:nvPr/>
        </p:nvPicPr>
        <p:blipFill>
          <a:blip r:embed="rId4" cstate="print"/>
          <a:srcRect t="9589"/>
          <a:stretch>
            <a:fillRect/>
          </a:stretch>
        </p:blipFill>
        <p:spPr bwMode="auto">
          <a:xfrm>
            <a:off x="35496" y="4005064"/>
            <a:ext cx="3888432" cy="2636912"/>
          </a:xfrm>
          <a:prstGeom prst="rect">
            <a:avLst/>
          </a:prstGeom>
          <a:noFill/>
        </p:spPr>
      </p:pic>
      <p:pic>
        <p:nvPicPr>
          <p:cNvPr id="8" name="Picture 7" descr="Labeled_speleothem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6544" y="4005064"/>
            <a:ext cx="3923928" cy="28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4966989" cy="720725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Igneous rocks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484784"/>
            <a:ext cx="7445375" cy="3399246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 marL="709613" indent="-709613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Formed from the cooling and consolidation of magma</a:t>
            </a:r>
          </a:p>
          <a:p>
            <a:pPr marL="709613" indent="-709613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first division of igneous rocks were made based on the evidences of texture</a:t>
            </a:r>
          </a:p>
          <a:p>
            <a:pPr marL="709613" indent="-709613">
              <a:lnSpc>
                <a:spcPct val="5000"/>
              </a:lnSpc>
              <a:spcBef>
                <a:spcPct val="48000"/>
              </a:spcBef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09613" indent="-709613">
              <a:lnSpc>
                <a:spcPct val="95000"/>
              </a:lnSpc>
              <a:spcBef>
                <a:spcPct val="48000"/>
              </a:spcBef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1520" y="260648"/>
            <a:ext cx="7272808" cy="64807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6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Clues</a:t>
            </a:r>
            <a:r>
              <a:rPr kumimoji="0" lang="en-US" sz="2800" b="1" i="0" u="none" strike="noStrike" kern="1200" cap="none" spc="-60" normalizeH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for early division of igneous rocks</a:t>
            </a:r>
            <a:endParaRPr kumimoji="0" lang="en-US" sz="2800" b="1" i="0" u="none" strike="noStrike" kern="1200" cap="none" spc="-6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95536" y="1628800"/>
            <a:ext cx="7272808" cy="309634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60" dirty="0">
                <a:solidFill>
                  <a:schemeClr val="accent3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-</a:t>
            </a:r>
            <a:r>
              <a:rPr kumimoji="0" lang="en-US" sz="2400" b="1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Volcanic</a:t>
            </a: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rocks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spc="-60" dirty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400" b="1" spc="-60" dirty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Laboratory studies of crystallization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400" b="1" i="0" u="none" strike="noStrike" kern="1200" cap="none" spc="-6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400" b="1" spc="-60" dirty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Granite as evidence of slow cooling</a:t>
            </a:r>
            <a:endParaRPr kumimoji="0" lang="en-US" sz="2400" b="1" i="0" u="none" strike="noStrike" kern="1200" cap="none" spc="-6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spc="-60" baseline="0" dirty="0">
              <a:solidFill>
                <a:schemeClr val="accent3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6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156571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Texture of igneous rocks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286000"/>
            <a:ext cx="7672388" cy="2217384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Controlled by cooling rate</a:t>
            </a:r>
          </a:p>
          <a:p>
            <a:pPr>
              <a:lnSpc>
                <a:spcPct val="95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Grain size</a:t>
            </a:r>
          </a:p>
          <a:p>
            <a:pPr>
              <a:lnSpc>
                <a:spcPct val="95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Degree of crystallinity </a:t>
            </a:r>
          </a:p>
          <a:p>
            <a:pPr>
              <a:lnSpc>
                <a:spcPct val="95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Vesicularity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174010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Classification of igneous rocks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340768"/>
            <a:ext cx="5770984" cy="1623439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 marL="557213" indent="-557213">
              <a:lnSpc>
                <a:spcPct val="96000"/>
              </a:lnSpc>
              <a:spcBef>
                <a:spcPct val="48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Defined by texture:</a:t>
            </a:r>
          </a:p>
          <a:p>
            <a:pPr marL="557213" indent="-557213">
              <a:lnSpc>
                <a:spcPct val="96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Fine-grained: extrusive or volcanic</a:t>
            </a:r>
          </a:p>
          <a:p>
            <a:pPr marL="557213" indent="-557213">
              <a:lnSpc>
                <a:spcPct val="96000"/>
              </a:lnSpc>
              <a:spcBef>
                <a:spcPct val="48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Coarse-grained: intrusive or plutonic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88640"/>
            <a:ext cx="4117801" cy="673100"/>
          </a:xfrm>
        </p:spPr>
        <p:txBody>
          <a:bodyPr/>
          <a:lstStyle/>
          <a:p>
            <a:r>
              <a:rPr lang="en-US" sz="2800" b="1" cap="none" dirty="0">
                <a:latin typeface="Times New Roman" pitchFamily="18" charset="0"/>
                <a:cs typeface="Times New Roman" pitchFamily="18" charset="0"/>
              </a:rPr>
              <a:t>Igneous Rocks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4"/>
            <a:ext cx="8003369" cy="358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835696" y="5373216"/>
            <a:ext cx="4572000" cy="12779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709613" indent="-709613">
              <a:lnSpc>
                <a:spcPct val="95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Plutonic (intrusive) —     cooled below the surface</a:t>
            </a:r>
          </a:p>
          <a:p>
            <a:pPr marL="709613" indent="-709613">
              <a:lnSpc>
                <a:spcPct val="95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volcanic (extrusive) — cooled on the surface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0"/>
            <a:ext cx="7772400" cy="1143000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Coarsely crystalline granite</a:t>
            </a:r>
          </a:p>
        </p:txBody>
      </p:sp>
      <p:pic>
        <p:nvPicPr>
          <p:cNvPr id="6147" name="Picture 3" descr="figure 04-01-topleft.jpg 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601" t="3029" r="1579" b="3029"/>
          <a:stretch>
            <a:fillRect/>
          </a:stretch>
        </p:blipFill>
        <p:spPr bwMode="auto">
          <a:xfrm>
            <a:off x="683568" y="1700808"/>
            <a:ext cx="7655546" cy="4653136"/>
          </a:xfrm>
          <a:prstGeom prst="rect">
            <a:avLst/>
          </a:prstGeom>
          <a:noFill/>
        </p:spPr>
      </p:pic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131840" y="3140968"/>
            <a:ext cx="2514600" cy="1524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figure 04-01-bottomleft.jpg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601" t="3607" r="1579" b="3606"/>
          <a:stretch>
            <a:fillRect/>
          </a:stretch>
        </p:blipFill>
        <p:spPr bwMode="auto">
          <a:xfrm>
            <a:off x="827584" y="1556792"/>
            <a:ext cx="7738570" cy="4551784"/>
          </a:xfrm>
          <a:prstGeom prst="rect">
            <a:avLst/>
          </a:prstGeom>
          <a:noFill/>
        </p:spPr>
      </p:pic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848600" cy="9144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effectLst/>
                <a:latin typeface="Helvetica" charset="0"/>
              </a:rPr>
              <a:t>Photomicrograph of Granite</a:t>
            </a:r>
            <a:endParaRPr lang="en-US" sz="4000" b="1">
              <a:effectLst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7848600" y="6248400"/>
            <a:ext cx="123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Fig. 4.1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3408"/>
            <a:ext cx="5076056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Photomicrograph of </a:t>
            </a:r>
            <a:r>
              <a:rPr kumimoji="0" lang="en-US" sz="28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granite</a:t>
            </a:r>
            <a:endParaRPr kumimoji="0" lang="en-US" sz="2800" b="1" i="0" u="none" strike="noStrike" kern="1200" cap="none" spc="-6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390256" cy="742528"/>
          </a:xfrm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Finely crystalline basalt</a:t>
            </a:r>
          </a:p>
        </p:txBody>
      </p:sp>
      <p:pic>
        <p:nvPicPr>
          <p:cNvPr id="7171" name="Picture 3" descr="figure 04-01-topright.jpg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lum bright="24000"/>
          </a:blip>
          <a:srcRect l="1601" t="1514" r="1579" b="3029"/>
          <a:stretch>
            <a:fillRect/>
          </a:stretch>
        </p:blipFill>
        <p:spPr bwMode="auto">
          <a:xfrm>
            <a:off x="395536" y="1484784"/>
            <a:ext cx="7740352" cy="4781280"/>
          </a:xfrm>
          <a:prstGeom prst="rect">
            <a:avLst/>
          </a:prstGeom>
          <a:noFill/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2699792" y="2780928"/>
            <a:ext cx="2514600" cy="1524000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7848600" y="6248400"/>
            <a:ext cx="123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Fig. 4.1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3408"/>
            <a:ext cx="5076056" cy="762000"/>
          </a:xfrm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Photomicrograph of basalt</a:t>
            </a:r>
          </a:p>
        </p:txBody>
      </p:sp>
      <p:pic>
        <p:nvPicPr>
          <p:cNvPr id="5123" name="Picture 3" descr="figure 04-01-bottomright.jpg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652" t="2060" r="1579" b="2060"/>
          <a:stretch>
            <a:fillRect/>
          </a:stretch>
        </p:blipFill>
        <p:spPr bwMode="auto">
          <a:xfrm>
            <a:off x="467544" y="1340768"/>
            <a:ext cx="8316416" cy="5005732"/>
          </a:xfrm>
          <a:prstGeom prst="rect">
            <a:avLst/>
          </a:prstGeom>
          <a:noFill/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7848600" y="6248400"/>
            <a:ext cx="123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Fig. 4.1</a:t>
            </a:r>
          </a:p>
        </p:txBody>
      </p:sp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920880" cy="603895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Igneous Classification by  texture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93813" y="2239963"/>
            <a:ext cx="7229475" cy="2677189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8000"/>
              </a:lnSpc>
              <a:spcBef>
                <a:spcPct val="42000"/>
              </a:spcBef>
              <a:buFontTx/>
              <a:buNone/>
              <a:tabLst>
                <a:tab pos="4219575" algn="l"/>
                <a:tab pos="5307013" algn="l"/>
              </a:tabLst>
            </a:pP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Extrusive	Intrusive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8000"/>
              </a:lnSpc>
              <a:spcBef>
                <a:spcPct val="42000"/>
              </a:spcBef>
              <a:buFontTx/>
              <a:buNone/>
              <a:tabLst>
                <a:tab pos="4219575" algn="l"/>
                <a:tab pos="5307013" algn="l"/>
              </a:tabLst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8000"/>
              </a:lnSpc>
              <a:spcBef>
                <a:spcPct val="42000"/>
              </a:spcBef>
              <a:buFontTx/>
              <a:buNone/>
              <a:tabLst>
                <a:tab pos="4219575" algn="l"/>
                <a:tab pos="5307013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Basalt	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Gabbro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8000"/>
              </a:lnSpc>
              <a:spcBef>
                <a:spcPct val="42000"/>
              </a:spcBef>
              <a:buFontTx/>
              <a:buNone/>
              <a:tabLst>
                <a:tab pos="4219575" algn="l"/>
                <a:tab pos="5307013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Andesite	Diorite</a:t>
            </a:r>
          </a:p>
          <a:p>
            <a:pPr>
              <a:lnSpc>
                <a:spcPct val="88000"/>
              </a:lnSpc>
              <a:spcBef>
                <a:spcPct val="42000"/>
              </a:spcBef>
              <a:buFontTx/>
              <a:buNone/>
              <a:tabLst>
                <a:tab pos="4219575" algn="l"/>
                <a:tab pos="5307013" algn="l"/>
              </a:tabLst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Rhyolite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Granite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5" name="Picture 3" descr="table 02-04.jpg                                                0001D70EUE 3.0 IRCD                    B1A715F7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930" y="332656"/>
            <a:ext cx="8731529" cy="60496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figure 04-05.jpg         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lum bright="12000"/>
          </a:blip>
          <a:srcRect l="1807" t="963" r="1785" b="2335"/>
          <a:stretch>
            <a:fillRect/>
          </a:stretch>
        </p:blipFill>
        <p:spPr bwMode="auto">
          <a:xfrm>
            <a:off x="827584" y="836712"/>
            <a:ext cx="7587952" cy="5816340"/>
          </a:xfrm>
          <a:prstGeom prst="rect">
            <a:avLst/>
          </a:prstGeom>
          <a:noFill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416050" y="120650"/>
            <a:ext cx="16594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8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Extrusive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5454650" y="120650"/>
            <a:ext cx="15808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8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Intrusive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2555776" y="2204864"/>
            <a:ext cx="11416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Basalt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5868144" y="1988840"/>
            <a:ext cx="13756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8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Gabbro</a:t>
            </a:r>
            <a:endParaRPr lang="en-US" altLang="en-US" sz="28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2051720" y="5013176"/>
            <a:ext cx="14814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800" b="1" dirty="0" err="1">
                <a:latin typeface="Times New Roman" pitchFamily="18" charset="0"/>
                <a:cs typeface="Times New Roman" pitchFamily="18" charset="0"/>
              </a:rPr>
              <a:t>Rhyolite</a:t>
            </a:r>
            <a:endParaRPr lang="en-US" altLang="en-US" sz="28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6113463" y="4724400"/>
            <a:ext cx="14303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800" b="1">
                <a:latin typeface="Times New Roman" pitchFamily="18" charset="0"/>
                <a:cs typeface="Times New Roman" pitchFamily="18" charset="0"/>
              </a:rPr>
              <a:t>Granite</a:t>
            </a:r>
            <a:endParaRPr lang="en-US" altLang="en-US" sz="2800" b="1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6096000" y="4738688"/>
            <a:ext cx="14303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8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Granite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3707904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Igneous textures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600200"/>
            <a:ext cx="8826500" cy="2217384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 marL="57150" indent="1588"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2617788" algn="l"/>
              </a:tabLst>
            </a:pPr>
            <a:r>
              <a:rPr lang="en-US" sz="2400" b="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Glassy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no minerals present</a:t>
            </a:r>
          </a:p>
          <a:p>
            <a:pPr marL="57150" indent="1588"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2617788" algn="l"/>
              </a:tabLst>
            </a:pPr>
            <a:r>
              <a:rPr lang="en-US" sz="2400" b="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Crystalline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rocks made of mineral  grains</a:t>
            </a:r>
          </a:p>
          <a:p>
            <a:pPr marL="57150" indent="1588"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2617788" algn="l"/>
              </a:tabLst>
            </a:pPr>
            <a:r>
              <a:rPr lang="en-US" sz="2400" b="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Porphyritic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mixture of coarse and fine</a:t>
            </a:r>
          </a:p>
          <a:p>
            <a:pPr marL="57150" indent="1588"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2617788" algn="l"/>
              </a:tabLst>
            </a:pPr>
            <a:r>
              <a:rPr lang="en-US" sz="2400" b="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Vesicular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with bubble holes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707904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Igneous textures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glassyte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908720"/>
            <a:ext cx="2802003" cy="2089298"/>
          </a:xfrm>
          <a:prstGeom prst="rect">
            <a:avLst/>
          </a:prstGeom>
        </p:spPr>
      </p:pic>
      <p:pic>
        <p:nvPicPr>
          <p:cNvPr id="5" name="Picture 4" descr="Igneou2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120" y="692696"/>
            <a:ext cx="2255237" cy="2447131"/>
          </a:xfrm>
          <a:prstGeom prst="rect">
            <a:avLst/>
          </a:prstGeom>
        </p:spPr>
      </p:pic>
      <p:pic>
        <p:nvPicPr>
          <p:cNvPr id="6" name="Picture 5" descr="porphyritic-texture-in-granite-dirk-wiersm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4149080"/>
            <a:ext cx="2743200" cy="1996440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228184" y="5589240"/>
            <a:ext cx="1728192" cy="1007181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7150" marR="0" lvl="0" indent="1588" algn="l" defTabSz="914400" rtl="0" eaLnBrk="1" fontAlgn="auto" latinLnBrk="0" hangingPunct="1">
              <a:lnSpc>
                <a:spcPct val="95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617788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  <a:p>
            <a:pPr marL="57150" marR="0" lvl="0" indent="1588" algn="l" defTabSz="914400" rtl="0" eaLnBrk="1" fontAlgn="auto" latinLnBrk="0" hangingPunct="1">
              <a:lnSpc>
                <a:spcPct val="95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617788" algn="l"/>
              </a:tabLst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Vesicular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1640" y="5661248"/>
            <a:ext cx="2016224" cy="1612282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7150" marR="0" lvl="0" indent="1588" algn="l" defTabSz="914400" rtl="0" eaLnBrk="1" fontAlgn="auto" latinLnBrk="0" hangingPunct="1">
              <a:lnSpc>
                <a:spcPct val="95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617788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  <a:p>
            <a:pPr marL="57150" marR="0" lvl="0" indent="1588" algn="l" defTabSz="914400" rtl="0" eaLnBrk="1" fontAlgn="auto" latinLnBrk="0" hangingPunct="1">
              <a:lnSpc>
                <a:spcPct val="95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617788" algn="l"/>
              </a:tabLst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Porphyritic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  <a:p>
            <a:pPr marL="57150" marR="0" lvl="0" indent="1588" algn="l" defTabSz="914400" rtl="0" eaLnBrk="1" fontAlgn="auto" latinLnBrk="0" hangingPunct="1">
              <a:lnSpc>
                <a:spcPct val="95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617788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12160" y="3212976"/>
            <a:ext cx="1800200" cy="1007181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7150" marR="0" lvl="0" indent="1588" algn="l" defTabSz="914400" rtl="0" eaLnBrk="1" fontAlgn="auto" latinLnBrk="0" hangingPunct="1">
              <a:lnSpc>
                <a:spcPct val="95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617788" algn="l"/>
              </a:tabLst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Crystalline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  <a:p>
            <a:pPr marL="57150" marR="0" lvl="0" indent="1588" algn="l" defTabSz="914400" rtl="0" eaLnBrk="1" fontAlgn="auto" latinLnBrk="0" hangingPunct="1">
              <a:lnSpc>
                <a:spcPct val="95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617788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403648" y="3140968"/>
            <a:ext cx="1800200" cy="1007181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7150" marR="0" lvl="0" indent="1588" algn="l" defTabSz="914400" rtl="0" eaLnBrk="1" fontAlgn="auto" latinLnBrk="0" hangingPunct="1">
              <a:lnSpc>
                <a:spcPct val="95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617788" algn="l"/>
              </a:tabLst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Glassy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  <a:p>
            <a:pPr marL="57150" marR="0" lvl="0" indent="1588" algn="l" defTabSz="914400" rtl="0" eaLnBrk="1" fontAlgn="auto" latinLnBrk="0" hangingPunct="1">
              <a:lnSpc>
                <a:spcPct val="95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617788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</p:txBody>
      </p:sp>
      <p:pic>
        <p:nvPicPr>
          <p:cNvPr id="12" name="Picture 11" descr="vesicula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149080"/>
            <a:ext cx="3052210" cy="203110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896225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Classification of igneous rocks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772816"/>
            <a:ext cx="9273529" cy="1623439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 marL="557213" indent="-557213"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Determined by composition (both chemical and mineralogical)</a:t>
            </a:r>
          </a:p>
          <a:p>
            <a:pPr marL="557213" indent="-557213"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Magnesium (Mg)  + iron (Fe)  = Mafic</a:t>
            </a:r>
          </a:p>
          <a:p>
            <a:pPr marL="557213" indent="-557213"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Feldspar + quartz (Si)  =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Felsic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 descr="table 04-01.jpg          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026794"/>
            <a:ext cx="7202760" cy="5831206"/>
          </a:xfrm>
          <a:prstGeom prst="rect">
            <a:avLst/>
          </a:prstGeom>
          <a:noFill/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896225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Classification of igneous rocks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959748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Classification of igneous rocks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836712"/>
            <a:ext cx="8640960" cy="5391778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2000"/>
              </a:spcBef>
              <a:buFontTx/>
              <a:buNone/>
              <a:tabLst>
                <a:tab pos="2795588" algn="l"/>
                <a:tab pos="5307013" algn="l"/>
              </a:tabLs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When we talk about the chemical composition of a rock we usually speak in terms of the oxides,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., </a:t>
            </a:r>
          </a:p>
          <a:p>
            <a:pPr>
              <a:lnSpc>
                <a:spcPct val="78000"/>
              </a:lnSpc>
              <a:spcBef>
                <a:spcPct val="42000"/>
              </a:spcBef>
              <a:buFontTx/>
              <a:buNone/>
              <a:tabLst>
                <a:tab pos="2795588" algn="l"/>
                <a:tab pos="5307013" algn="l"/>
              </a:tabLst>
            </a:pPr>
            <a:r>
              <a:rPr lang="en-US" sz="2800" dirty="0">
                <a:latin typeface="Helvetica" charset="0"/>
              </a:rPr>
              <a:t>		                            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                     Typical basalt   Typical granite</a:t>
            </a:r>
          </a:p>
          <a:p>
            <a:pPr>
              <a:lnSpc>
                <a:spcPct val="118000"/>
              </a:lnSpc>
              <a:spcBef>
                <a:spcPct val="42000"/>
              </a:spcBef>
              <a:buFontTx/>
              <a:buNone/>
              <a:tabLst>
                <a:tab pos="2795588" algn="l"/>
                <a:tab pos="5307013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SiO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     50%	     70%</a:t>
            </a:r>
          </a:p>
          <a:p>
            <a:pPr>
              <a:lnSpc>
                <a:spcPct val="108000"/>
              </a:lnSpc>
              <a:spcBef>
                <a:spcPct val="42000"/>
              </a:spcBef>
              <a:buFontTx/>
              <a:buNone/>
              <a:tabLst>
                <a:tab pos="2795588" algn="l"/>
                <a:tab pos="5307013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     15%	     12%</a:t>
            </a:r>
          </a:p>
          <a:p>
            <a:pPr>
              <a:lnSpc>
                <a:spcPct val="88000"/>
              </a:lnSpc>
              <a:spcBef>
                <a:spcPct val="42000"/>
              </a:spcBef>
              <a:buFontTx/>
              <a:buNone/>
              <a:tabLst>
                <a:tab pos="2795588" algn="l"/>
                <a:tab pos="5307013" algn="l"/>
              </a:tabLst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FeO+MgO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     15%	       3%</a:t>
            </a:r>
          </a:p>
          <a:p>
            <a:pPr>
              <a:lnSpc>
                <a:spcPct val="88000"/>
              </a:lnSpc>
              <a:spcBef>
                <a:spcPct val="42000"/>
              </a:spcBef>
              <a:buFontTx/>
              <a:buNone/>
              <a:tabLst>
                <a:tab pos="2795588" algn="l"/>
                <a:tab pos="5307013" algn="l"/>
              </a:tabLst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       8%	       2%</a:t>
            </a:r>
          </a:p>
          <a:p>
            <a:pPr>
              <a:lnSpc>
                <a:spcPct val="108000"/>
              </a:lnSpc>
              <a:spcBef>
                <a:spcPct val="42000"/>
              </a:spcBef>
              <a:buFontTx/>
              <a:buNone/>
              <a:tabLst>
                <a:tab pos="2795588" algn="l"/>
                <a:tab pos="5307013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O+Na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	       5%	       8%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5472608" cy="590128"/>
          </a:xfrm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Classification of igneous rocks</a:t>
            </a:r>
          </a:p>
        </p:txBody>
      </p:sp>
      <p:pic>
        <p:nvPicPr>
          <p:cNvPr id="12291" name="Picture 3" descr="figure 04-06.jpg         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7367588" cy="53355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 descr="table 04-02.jpg          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836712"/>
            <a:ext cx="4169696" cy="5614640"/>
          </a:xfrm>
          <a:prstGeom prst="rect">
            <a:avLst/>
          </a:prstGeom>
          <a:noFill/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472608" cy="590128"/>
          </a:xfrm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Classification of igneous rocks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472608" cy="590128"/>
          </a:xfrm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How do rocks melt?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23528" y="836712"/>
            <a:ext cx="8208912" cy="136815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Partial melting : the fracture of rock that has melted</a:t>
            </a: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at given temperature</a:t>
            </a:r>
            <a:endParaRPr kumimoji="0" lang="en-US" sz="2400" b="1" i="0" u="none" strike="noStrike" kern="1200" cap="none" spc="-6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30200" y="1484784"/>
            <a:ext cx="8274248" cy="4847976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 The temperature at the depth of crust and mantle</a:t>
            </a:r>
          </a:p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Last minerals to form will melt at lowest temperature</a:t>
            </a:r>
          </a:p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Biggest changes will be for small degrees of melting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650" y="1160463"/>
            <a:ext cx="282575" cy="687387"/>
          </a:xfrm>
          <a:noFill/>
          <a:ln/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/>
              <a:t>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0"/>
            <a:ext cx="5472608" cy="590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6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How do rocks melt?</a:t>
            </a:r>
            <a:endParaRPr kumimoji="0" lang="en-US" sz="2800" b="1" i="0" u="none" strike="noStrike" kern="1200" cap="none" spc="-6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1520" y="476672"/>
            <a:ext cx="8208912" cy="5597732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 The pressure due to overburden rocks also affect partial melting</a:t>
            </a:r>
          </a:p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The melting temperature increases with high pressure</a:t>
            </a:r>
          </a:p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7000"/>
              </a:lnSpc>
              <a:spcBef>
                <a:spcPct val="49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Decompression melting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: sudden decrease in pressure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23528" y="0"/>
            <a:ext cx="4117801" cy="67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6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Outline</a:t>
            </a:r>
            <a:endParaRPr kumimoji="0" lang="en-US" sz="2800" b="1" i="0" u="none" strike="noStrike" kern="1200" cap="none" spc="-6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9552" y="1196752"/>
            <a:ext cx="8208912" cy="331236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kumimoji="0" lang="en-US" sz="2800" i="0" u="none" strike="noStrike" kern="1200" spc="12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ocks</a:t>
            </a: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spc="120" baseline="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Igneous</a:t>
            </a: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rock- types and forms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i="0" u="none" strike="noStrike" kern="1200" spc="1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Tectonic settings</a:t>
            </a: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of Igneous rock formation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spc="120" baseline="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Sedimentary</a:t>
            </a: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rock formation</a:t>
            </a:r>
            <a:endParaRPr kumimoji="0" lang="en-US" sz="2800" i="0" u="none" strike="noStrike" kern="1200" spc="12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923928" y="1916832"/>
            <a:ext cx="5709592" cy="1435224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Factors affecting melting temperatures</a:t>
            </a:r>
          </a:p>
        </p:txBody>
      </p:sp>
      <p:pic>
        <p:nvPicPr>
          <p:cNvPr id="13315" name="Picture 3" descr="figure 04-07.jpg         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8600"/>
            <a:ext cx="3144838" cy="63515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332656"/>
            <a:ext cx="5325343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formation of magma chamber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23528" y="2276872"/>
            <a:ext cx="8352928" cy="2232248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The</a:t>
            </a:r>
            <a:r>
              <a:rPr kumimoji="0" lang="en-US" sz="2400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large pools of molten rock form magma chamber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spc="-60" dirty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The rise of magmas at rate from </a:t>
            </a:r>
            <a:r>
              <a:rPr kumimoji="0" lang="en-US" sz="2400" i="0" u="none" strike="noStrike" kern="1200" cap="none" spc="-6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0.3 m/year to almost 50 m/year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b="1" spc="-60" baseline="0" dirty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1" i="0" u="none" strike="noStrike" kern="1200" cap="none" spc="-6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332656"/>
            <a:ext cx="5325343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Magmatic differentiation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23528" y="2636912"/>
            <a:ext cx="8352928" cy="345638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The</a:t>
            </a:r>
            <a:r>
              <a:rPr kumimoji="0" lang="en-US" sz="2400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process by which rocks of varying chemical composition can arise from a uniform parent magma.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spc="-60" dirty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This segregation happens in several way following a sequence described as </a:t>
            </a:r>
            <a:r>
              <a:rPr kumimoji="0" lang="en-US" sz="2400" b="1" i="0" u="none" strike="noStrike" kern="1200" cap="none" spc="-6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Bowen reaction series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b="1" spc="-60" baseline="0" dirty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1" i="0" u="none" strike="noStrike" kern="1200" cap="none" spc="-6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545880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Fractional crystallization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700808"/>
            <a:ext cx="8667750" cy="2521441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 marL="38100" indent="342900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modification of magma by crystallization and removal of mineral phases.</a:t>
            </a:r>
          </a:p>
          <a:p>
            <a:pPr marL="38100" indent="342900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Because only certain elements will go into a given mineral, this will tend to change the composition of the remaining liquid.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3805163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Bowen’s reaction series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68425"/>
            <a:ext cx="8597900" cy="3270621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9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Series of chemical reactions that take place in silicate magmas as they cool</a:t>
            </a:r>
          </a:p>
          <a:p>
            <a:pPr>
              <a:lnSpc>
                <a:spcPct val="150000"/>
              </a:lnSpc>
              <a:spcBef>
                <a:spcPct val="49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First investigated in the 1920s and 1930s by N. L. Bowen</a:t>
            </a:r>
          </a:p>
          <a:p>
            <a:pPr>
              <a:lnSpc>
                <a:spcPct val="150000"/>
              </a:lnSpc>
              <a:spcBef>
                <a:spcPct val="49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Important experiments that help us understand the evolution of magmas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figure 04-11.jpg         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8027987" cy="5284787"/>
          </a:xfrm>
          <a:prstGeom prst="rect">
            <a:avLst/>
          </a:prstGeom>
          <a:noFill/>
        </p:spPr>
      </p:pic>
      <p:sp>
        <p:nvSpPr>
          <p:cNvPr id="2253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254352" cy="818728"/>
          </a:xfrm>
          <a:noFill/>
          <a:ln/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Bowen’s reaction series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figure 04-13.jpg         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613" y="1192213"/>
            <a:ext cx="7469187" cy="5437187"/>
          </a:xfrm>
          <a:prstGeom prst="rect">
            <a:avLst/>
          </a:prstGeom>
          <a:noFill/>
        </p:spPr>
      </p:pic>
      <p:sp>
        <p:nvSpPr>
          <p:cNvPr id="2458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243408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igneous structures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576" y="2348880"/>
            <a:ext cx="7632847" cy="2272847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Plutons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can be divided into two groups:</a:t>
            </a:r>
          </a:p>
          <a:p>
            <a:pPr>
              <a:lnSpc>
                <a:spcPct val="25000"/>
              </a:lnSpc>
              <a:spcBef>
                <a:spcPct val="48000"/>
              </a:spcBef>
              <a:buFontTx/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798513" lvl="1" indent="-341313">
              <a:lnSpc>
                <a:spcPct val="95000"/>
              </a:lnSpc>
              <a:spcBef>
                <a:spcPct val="4800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1) Concordant</a:t>
            </a:r>
          </a:p>
          <a:p>
            <a:pPr marL="798513" lvl="1" indent="-341313">
              <a:lnSpc>
                <a:spcPct val="5000"/>
              </a:lnSpc>
              <a:spcBef>
                <a:spcPct val="48000"/>
              </a:spcBef>
              <a:buFontTx/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798513" lvl="1" indent="-341313">
              <a:lnSpc>
                <a:spcPct val="95000"/>
              </a:lnSpc>
              <a:spcBef>
                <a:spcPct val="4800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2) Discordant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3" y="304800"/>
            <a:ext cx="8764587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Forms of intrusive igneous masses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412776"/>
            <a:ext cx="6912768" cy="75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Plutons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large igneous bodies formed in deep earth crust</a:t>
            </a:r>
          </a:p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556792"/>
            <a:ext cx="8375650" cy="4965187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</a:pPr>
            <a:r>
              <a:rPr lang="en-US" sz="2800" b="0" dirty="0">
                <a:latin typeface="Times New Roman" pitchFamily="18" charset="0"/>
                <a:cs typeface="Times New Roman" pitchFamily="18" charset="0"/>
              </a:rPr>
              <a:t>Concordant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:			</a:t>
            </a:r>
            <a:r>
              <a:rPr lang="en-US" sz="2800" b="0" dirty="0">
                <a:latin typeface="Times New Roman" pitchFamily="18" charset="0"/>
                <a:cs typeface="Times New Roman" pitchFamily="18" charset="0"/>
              </a:rPr>
              <a:t>Discordant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Sills				Dikes</a:t>
            </a:r>
          </a:p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                                       Batholiths			</a:t>
            </a:r>
          </a:p>
          <a:p>
            <a:pPr marL="798513" lvl="1" indent="-341313">
              <a:lnSpc>
                <a:spcPct val="95000"/>
              </a:lnSpc>
              <a:spcBef>
                <a:spcPct val="48000"/>
              </a:spcBef>
              <a:buFontTx/>
              <a:buNone/>
            </a:pPr>
            <a:endParaRPr lang="en-US" sz="3600" dirty="0">
              <a:latin typeface="Helvetica" charset="0"/>
            </a:endParaRPr>
          </a:p>
          <a:p>
            <a:pPr marL="798513" lvl="1" indent="-341313">
              <a:lnSpc>
                <a:spcPct val="95000"/>
              </a:lnSpc>
              <a:spcBef>
                <a:spcPct val="48000"/>
              </a:spcBef>
              <a:buFontTx/>
              <a:buNone/>
            </a:pPr>
            <a:endParaRPr lang="en-US" sz="3600" dirty="0">
              <a:latin typeface="Helvetica" charset="0"/>
            </a:endParaRPr>
          </a:p>
          <a:p>
            <a:pPr marL="798513" lvl="1" indent="-341313">
              <a:lnSpc>
                <a:spcPct val="95000"/>
              </a:lnSpc>
              <a:spcBef>
                <a:spcPct val="48000"/>
              </a:spcBef>
              <a:buFontTx/>
              <a:buNone/>
            </a:pPr>
            <a:endParaRPr lang="en-US" sz="3600" dirty="0">
              <a:latin typeface="Helvetica" charset="0"/>
            </a:endParaRPr>
          </a:p>
          <a:p>
            <a:pPr>
              <a:buFontTx/>
              <a:buNone/>
            </a:pPr>
            <a:endParaRPr lang="en-US" sz="3600" dirty="0">
              <a:latin typeface="Helvetica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3" y="304800"/>
            <a:ext cx="8764587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Forms of intrusive igneous masses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3" y="304800"/>
            <a:ext cx="8764587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Forms of intrusive igneous masses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524000"/>
            <a:ext cx="8585200" cy="3849817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Batholith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Any deep-seated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pluton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of coarse-grained rocks that has a surface exposure of over 100 sq. km that is mostly granitic.  Examples include Sierra Nevada, Coast Range, Idaho batholiths.</a:t>
            </a:r>
          </a:p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Stock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Same as a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batholith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only smaller</a:t>
            </a:r>
          </a:p>
          <a:p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0"/>
            <a:ext cx="4117801" cy="673100"/>
          </a:xfrm>
        </p:spPr>
        <p:txBody>
          <a:bodyPr/>
          <a:lstStyle/>
          <a:p>
            <a:r>
              <a:rPr lang="en-US" sz="2800" b="1" cap="none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Rocks</a:t>
            </a:r>
            <a:endParaRPr lang="en-US" sz="2800" b="1" cap="none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3528" y="1124744"/>
            <a:ext cx="8208912" cy="25922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naturally occurring consolidated mixture of minerals or mineral-like substances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2852936"/>
            <a:ext cx="8208912" cy="36724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kumimoji="0" lang="en-US" sz="2800" i="0" u="none" strike="noStrike" kern="1200" spc="12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ocks</a:t>
            </a:r>
            <a:r>
              <a:rPr kumimoji="0" lang="en-US" sz="2800" i="0" u="none" strike="noStrike" kern="1200" spc="1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can be also made up of non mineral matter (e.g.,</a:t>
            </a: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800" i="0" u="none" strike="noStrike" kern="1200" spc="1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obsidian and coal)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spc="12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The identity of rock is determined partly by its </a:t>
            </a: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mineral </a:t>
            </a: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and partly by its</a:t>
            </a: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texture</a:t>
            </a: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 </a:t>
            </a:r>
            <a:endParaRPr kumimoji="0" lang="en-US" sz="2800" i="0" u="none" strike="noStrike" kern="1200" spc="12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3" y="304800"/>
            <a:ext cx="8764587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Forms of intrusive igneous masses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524000"/>
            <a:ext cx="8585200" cy="3849817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Sills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sheetlike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body formed by the injection of magma between parallel layers of bedded country rock.</a:t>
            </a:r>
          </a:p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48000"/>
              </a:spcBef>
            </a:pPr>
            <a:r>
              <a:rPr lang="en-US" sz="24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Dyke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sheetlike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body formed by the injection of magma cut across the layers in bedded country rock.</a:t>
            </a:r>
          </a:p>
          <a:p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figure 04-15.jpg         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698" t="1514" r="1675" b="3029"/>
          <a:stretch>
            <a:fillRect/>
          </a:stretch>
        </p:blipFill>
        <p:spPr bwMode="auto">
          <a:xfrm>
            <a:off x="827584" y="1196752"/>
            <a:ext cx="7538044" cy="4946841"/>
          </a:xfrm>
          <a:prstGeom prst="rect">
            <a:avLst/>
          </a:prstGeom>
          <a:noFill/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251520" y="188640"/>
            <a:ext cx="683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Sill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figure 04-16.jpg         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601" t="1915" r="1579" b="1884"/>
          <a:stretch>
            <a:fillRect/>
          </a:stretch>
        </p:blipFill>
        <p:spPr bwMode="auto">
          <a:xfrm>
            <a:off x="1187624" y="1268760"/>
            <a:ext cx="7170576" cy="4780384"/>
          </a:xfrm>
          <a:prstGeom prst="rect">
            <a:avLst/>
          </a:prstGeom>
          <a:noFill/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7604125" y="6135688"/>
            <a:ext cx="1401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bg1"/>
                </a:solidFill>
              </a:rPr>
              <a:t>Fig. 4.16</a:t>
            </a: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179512" y="188640"/>
            <a:ext cx="902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Dike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3" y="304800"/>
            <a:ext cx="8764587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Forms of intrusive igneous masses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524000"/>
            <a:ext cx="8585200" cy="2775677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r>
              <a:rPr lang="en-US" sz="24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Veins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deposits of minerals found within a rock fracture that are foreign to the country rock.</a:t>
            </a:r>
          </a:p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48000"/>
              </a:spcBef>
              <a:buFontTx/>
              <a:buNone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59632" y="594928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Monochromatic </a:t>
            </a:r>
            <a:r>
              <a:rPr lang="en-IN" dirty="0" err="1"/>
              <a:t>chert</a:t>
            </a:r>
            <a:r>
              <a:rPr lang="en-IN" dirty="0"/>
              <a:t> cut by quartz veins</a:t>
            </a:r>
          </a:p>
        </p:txBody>
      </p:sp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1124744"/>
            <a:ext cx="7072967" cy="446449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2248371" cy="687388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Veins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 descr="figure 04-17.jpg                                               0000D61A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561" t="963" r="1538" b="2335"/>
          <a:stretch>
            <a:fillRect/>
          </a:stretch>
        </p:blipFill>
        <p:spPr bwMode="auto">
          <a:xfrm>
            <a:off x="1259632" y="836712"/>
            <a:ext cx="6766520" cy="5558401"/>
          </a:xfrm>
          <a:prstGeom prst="rect">
            <a:avLst/>
          </a:prstGeom>
          <a:noFill/>
        </p:spPr>
      </p:pic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7604125" y="6135688"/>
            <a:ext cx="1401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bg1"/>
                </a:solidFill>
              </a:rPr>
              <a:t>Fig. 4.17</a:t>
            </a:r>
          </a:p>
        </p:txBody>
      </p:sp>
      <p:sp>
        <p:nvSpPr>
          <p:cNvPr id="28679" name="Text Box 7"/>
          <p:cNvSpPr txBox="1">
            <a:spLocks noGrp="1" noChangeArrowheads="1"/>
          </p:cNvSpPr>
          <p:nvPr>
            <p:ph type="title"/>
          </p:nvPr>
        </p:nvSpPr>
        <p:spPr>
          <a:xfrm>
            <a:off x="0" y="0"/>
            <a:ext cx="2881536" cy="586680"/>
          </a:xfrm>
          <a:noFill/>
          <a:ln/>
        </p:spPr>
        <p:txBody>
          <a:bodyPr>
            <a:normAutofit/>
          </a:bodyPr>
          <a:lstStyle/>
          <a:p>
            <a:r>
              <a:rPr lang="en-US" altLang="en-US" sz="28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imes New Roman" pitchFamily="18" charset="0"/>
                <a:cs typeface="Times New Roman" pitchFamily="18" charset="0"/>
              </a:rPr>
              <a:t>Pegmatite veins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1988840"/>
            <a:ext cx="8291264" cy="759614"/>
          </a:xfrm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Igneous processes and plate tectonics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3238128" cy="563563"/>
          </a:xfrm>
        </p:spPr>
        <p:txBody>
          <a:bodyPr>
            <a:normAutofit/>
          </a:bodyPr>
          <a:lstStyle/>
          <a:p>
            <a:pPr algn="l"/>
            <a:r>
              <a:rPr lang="en-US" sz="2400" b="1" cap="none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Sedimentary rocks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4582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Weathering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–Decomposition and disintegration of pre-existing rock into small fragments or new minerals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Transportation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of the sediments to a sedimentary basin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Deposition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of the sediment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Burial and Lithification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make sedimentary rock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figure 07-01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9975"/>
            <a:ext cx="9144000" cy="5788025"/>
          </a:xfrm>
          <a:prstGeom prst="rect">
            <a:avLst/>
          </a:prstGeom>
          <a:noFill/>
        </p:spPr>
      </p:pic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940152" cy="611088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Sedimentary stages in the rock cycle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7867650" y="6324600"/>
            <a:ext cx="120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Fig. 7.1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3456384" cy="563563"/>
          </a:xfrm>
        </p:spPr>
        <p:txBody>
          <a:bodyPr/>
          <a:lstStyle/>
          <a:p>
            <a:pPr algn="l"/>
            <a:r>
              <a:rPr lang="en-US" sz="2400" b="1" cap="none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Sedimentary rocks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4582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Weathering process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Types of sedimentary rocks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Depositional environments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9681" b="5611"/>
          <a:stretch>
            <a:fillRect/>
          </a:stretch>
        </p:blipFill>
        <p:spPr bwMode="auto">
          <a:xfrm>
            <a:off x="971600" y="980728"/>
            <a:ext cx="7560840" cy="560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23528" y="188640"/>
            <a:ext cx="4117801" cy="67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6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Rocks</a:t>
            </a:r>
            <a:endParaRPr kumimoji="0" lang="en-US" sz="2800" b="1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3505200" cy="563563"/>
          </a:xfrm>
        </p:spPr>
        <p:txBody>
          <a:bodyPr>
            <a:normAutofit/>
          </a:bodyPr>
          <a:lstStyle/>
          <a:p>
            <a:pPr algn="l"/>
            <a:r>
              <a:rPr lang="en-US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Weathering process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683568" y="1196752"/>
            <a:ext cx="78488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Physical (Mechanical): Large rocks broken into smaller fragments with </a:t>
            </a:r>
            <a:r>
              <a:rPr lang="en-I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 change in composition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2. Chemical: Rocks dissolved –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I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chemical and mineralogical composition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can be altered          • new minerals may form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3. Biological : plants &amp; animals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3505200" cy="563563"/>
          </a:xfrm>
        </p:spPr>
        <p:txBody>
          <a:bodyPr>
            <a:normAutofit fontScale="90000"/>
          </a:bodyPr>
          <a:lstStyle/>
          <a:p>
            <a:pPr algn="l"/>
            <a:r>
              <a:rPr lang="en-IN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Physical weathering</a:t>
            </a:r>
            <a:br>
              <a:rPr lang="en-IN" sz="2400" b="1" dirty="0">
                <a:latin typeface="Times New Roman" pitchFamily="18" charset="0"/>
                <a:cs typeface="Times New Roman" pitchFamily="18" charset="0"/>
              </a:rPr>
            </a:b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11560" y="1196752"/>
            <a:ext cx="7772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dirty="0">
                <a:latin typeface="Calibri" pitchFamily="34" charset="0"/>
              </a:rPr>
              <a:t>1. 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Joints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(also termed extensional fractures) are planes of separation on which no shear displacement has taken place</a:t>
            </a:r>
          </a:p>
        </p:txBody>
      </p:sp>
      <p:pic>
        <p:nvPicPr>
          <p:cNvPr id="17412" name="Picture 4" descr="download (1).jpg"/>
          <p:cNvPicPr>
            <a:picLocks noChangeAspect="1"/>
          </p:cNvPicPr>
          <p:nvPr/>
        </p:nvPicPr>
        <p:blipFill>
          <a:blip r:embed="rId2" cstate="print"/>
          <a:srcRect b="7143"/>
          <a:stretch>
            <a:fillRect/>
          </a:stretch>
        </p:blipFill>
        <p:spPr bwMode="auto">
          <a:xfrm>
            <a:off x="838200" y="2438400"/>
            <a:ext cx="43672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Rimjhim\Desktop\Rock-Splitting(1)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6838" y="2157413"/>
            <a:ext cx="64103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Physical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457200" y="762000"/>
            <a:ext cx="7772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sz="2000" b="1">
                <a:latin typeface="Times New Roman" pitchFamily="18" charset="0"/>
                <a:cs typeface="Times New Roman" pitchFamily="18" charset="0"/>
              </a:rPr>
              <a:t>2. Frost wedging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152400"/>
            <a:ext cx="35052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Physical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9459" name="Picture 3" descr="saltflat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800"/>
            <a:ext cx="39878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 descr="Salt_Dov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6000" y="1828800"/>
            <a:ext cx="4089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457200" y="762000"/>
            <a:ext cx="7772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>
                <a:latin typeface="Times New Roman" pitchFamily="18" charset="0"/>
                <a:cs typeface="Times New Roman" pitchFamily="18" charset="0"/>
              </a:rPr>
              <a:t>3. Salt precipitation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152400"/>
            <a:ext cx="35052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Physical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762000"/>
            <a:ext cx="7772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sz="2000" b="1">
                <a:latin typeface="Times New Roman" pitchFamily="18" charset="0"/>
                <a:cs typeface="Times New Roman" pitchFamily="18" charset="0"/>
              </a:rPr>
              <a:t>4. Abrasion</a:t>
            </a:r>
          </a:p>
          <a:p>
            <a:endParaRPr lang="en-IN" sz="2000" b="1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>
                <a:latin typeface="Times New Roman" pitchFamily="18" charset="0"/>
                <a:cs typeface="Times New Roman" pitchFamily="18" charset="0"/>
              </a:rPr>
              <a:t>Physical grinding of  rock fragments  </a:t>
            </a:r>
          </a:p>
        </p:txBody>
      </p:sp>
      <p:pic>
        <p:nvPicPr>
          <p:cNvPr id="20484" name="Picture 6" descr="sandstone-striations-photograph-20735-888639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444750"/>
            <a:ext cx="3997325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7" descr="image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389188"/>
            <a:ext cx="3981450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Chemical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685800" y="838200"/>
            <a:ext cx="7391400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Chemical weathering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is the weakening and subsequent disintegration of rock by chemical reactions.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These reactions include 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romanLcParenR"/>
              <a:defRPr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Hydration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romanLcParenR"/>
              <a:defRPr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 Hydrolysis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romanLcParenR"/>
              <a:defRPr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Carbonation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Chemical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533400" y="914400"/>
            <a:ext cx="79248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1">
                <a:latin typeface="Times New Roman" pitchFamily="18" charset="0"/>
                <a:cs typeface="Times New Roman" pitchFamily="18" charset="0"/>
              </a:rPr>
              <a:t>Carbonation</a:t>
            </a:r>
            <a:r>
              <a:rPr lang="en-IN" sz="2000">
                <a:latin typeface="Times New Roman" pitchFamily="18" charset="0"/>
                <a:cs typeface="Times New Roman" pitchFamily="18" charset="0"/>
              </a:rPr>
              <a:t> is the process of rock minerals reacting with carbonic acid. Carbonic acid is formed when water combines with carbon dioxide. Carbonic acid dissolves or breaks down minerals in the rock.</a:t>
            </a:r>
          </a:p>
        </p:txBody>
      </p:sp>
      <p:sp>
        <p:nvSpPr>
          <p:cNvPr id="22532" name="Rectangle 8"/>
          <p:cNvSpPr>
            <a:spLocks noChangeArrowheads="1"/>
          </p:cNvSpPr>
          <p:nvPr/>
        </p:nvSpPr>
        <p:spPr bwMode="auto">
          <a:xfrm>
            <a:off x="838200" y="2667000"/>
            <a:ext cx="67056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dirty="0">
                <a:latin typeface="Calibri" pitchFamily="34" charset="0"/>
              </a:rPr>
              <a:t>CO</a:t>
            </a:r>
            <a:r>
              <a:rPr lang="en-IN" baseline="-25000" dirty="0">
                <a:latin typeface="Calibri" pitchFamily="34" charset="0"/>
              </a:rPr>
              <a:t>2</a:t>
            </a:r>
            <a:r>
              <a:rPr lang="en-IN" dirty="0">
                <a:latin typeface="Calibri" pitchFamily="34" charset="0"/>
              </a:rPr>
              <a:t> + H</a:t>
            </a:r>
            <a:r>
              <a:rPr lang="en-IN" baseline="-25000" dirty="0">
                <a:latin typeface="Calibri" pitchFamily="34" charset="0"/>
              </a:rPr>
              <a:t>2</a:t>
            </a:r>
            <a:r>
              <a:rPr lang="en-IN" dirty="0">
                <a:latin typeface="Calibri" pitchFamily="34" charset="0"/>
              </a:rPr>
              <a:t>O  </a:t>
            </a:r>
            <a:r>
              <a:rPr lang="en-IN" b="1" dirty="0">
                <a:latin typeface="Calibri" pitchFamily="34" charset="0"/>
              </a:rPr>
              <a:t>→  </a:t>
            </a:r>
            <a:r>
              <a:rPr lang="en-IN" dirty="0">
                <a:latin typeface="Calibri" pitchFamily="34" charset="0"/>
              </a:rPr>
              <a:t>H</a:t>
            </a:r>
            <a:r>
              <a:rPr lang="en-IN" baseline="-25000" dirty="0">
                <a:latin typeface="Calibri" pitchFamily="34" charset="0"/>
              </a:rPr>
              <a:t>2</a:t>
            </a:r>
            <a:r>
              <a:rPr lang="en-IN" dirty="0">
                <a:latin typeface="Calibri" pitchFamily="34" charset="0"/>
              </a:rPr>
              <a:t>CO</a:t>
            </a:r>
            <a:r>
              <a:rPr lang="en-IN" baseline="-25000" dirty="0">
                <a:latin typeface="Calibri" pitchFamily="34" charset="0"/>
              </a:rPr>
              <a:t>3</a:t>
            </a:r>
            <a:br>
              <a:rPr lang="en-IN" dirty="0">
                <a:latin typeface="Calibri" pitchFamily="34" charset="0"/>
              </a:rPr>
            </a:b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  </a:t>
            </a: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(carbon dioxide + water  </a:t>
            </a:r>
            <a:r>
              <a:rPr lang="en-IN" b="1" dirty="0">
                <a:latin typeface="Calibri" pitchFamily="34" charset="0"/>
              </a:rPr>
              <a:t>→ </a:t>
            </a:r>
            <a:r>
              <a:rPr lang="en-IN" dirty="0">
                <a:latin typeface="Calibri" pitchFamily="34" charset="0"/>
              </a:rPr>
              <a:t> carbonic acid)</a:t>
            </a: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 </a:t>
            </a:r>
          </a:p>
          <a:p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 </a:t>
            </a:r>
          </a:p>
          <a:p>
            <a:r>
              <a:rPr lang="en-IN" dirty="0">
                <a:latin typeface="Calibri" pitchFamily="34" charset="0"/>
              </a:rPr>
              <a:t>CaCO</a:t>
            </a:r>
            <a:r>
              <a:rPr lang="en-IN" baseline="-25000" dirty="0">
                <a:latin typeface="Calibri" pitchFamily="34" charset="0"/>
              </a:rPr>
              <a:t>3</a:t>
            </a:r>
            <a:r>
              <a:rPr lang="en-IN" dirty="0">
                <a:latin typeface="Calibri" pitchFamily="34" charset="0"/>
              </a:rPr>
              <a:t> + H</a:t>
            </a:r>
            <a:r>
              <a:rPr lang="en-IN" baseline="-25000" dirty="0">
                <a:latin typeface="Calibri" pitchFamily="34" charset="0"/>
              </a:rPr>
              <a:t>2</a:t>
            </a:r>
            <a:r>
              <a:rPr lang="en-IN" dirty="0">
                <a:latin typeface="Calibri" pitchFamily="34" charset="0"/>
              </a:rPr>
              <a:t>CO</a:t>
            </a:r>
            <a:r>
              <a:rPr lang="en-IN" baseline="-25000" dirty="0">
                <a:latin typeface="Calibri" pitchFamily="34" charset="0"/>
              </a:rPr>
              <a:t>3</a:t>
            </a:r>
            <a:r>
              <a:rPr lang="en-IN" dirty="0">
                <a:latin typeface="Calibri" pitchFamily="34" charset="0"/>
              </a:rPr>
              <a:t>  </a:t>
            </a:r>
            <a:r>
              <a:rPr lang="en-IN" b="1" dirty="0">
                <a:latin typeface="Calibri" pitchFamily="34" charset="0"/>
              </a:rPr>
              <a:t>→ </a:t>
            </a:r>
            <a:r>
              <a:rPr lang="en-IN" dirty="0">
                <a:latin typeface="Calibri" pitchFamily="34" charset="0"/>
              </a:rPr>
              <a:t> Ca</a:t>
            </a:r>
            <a:r>
              <a:rPr lang="en-IN" baseline="30000" dirty="0">
                <a:latin typeface="Calibri" pitchFamily="34" charset="0"/>
              </a:rPr>
              <a:t>2+</a:t>
            </a:r>
            <a:r>
              <a:rPr lang="en-IN" dirty="0">
                <a:latin typeface="Calibri" pitchFamily="34" charset="0"/>
              </a:rPr>
              <a:t> + 2HCO</a:t>
            </a:r>
            <a:r>
              <a:rPr lang="en-IN" baseline="-25000" dirty="0">
                <a:latin typeface="Calibri" pitchFamily="34" charset="0"/>
              </a:rPr>
              <a:t>3-</a:t>
            </a:r>
            <a:br>
              <a:rPr lang="en-IN" baseline="-25000" dirty="0">
                <a:latin typeface="Calibri" pitchFamily="34" charset="0"/>
              </a:rPr>
            </a:br>
            <a:br>
              <a:rPr lang="en-IN" baseline="-25000" dirty="0">
                <a:latin typeface="Calibri" pitchFamily="34" charset="0"/>
              </a:rPr>
            </a:br>
            <a:r>
              <a:rPr lang="en-IN" baseline="-25000" dirty="0">
                <a:latin typeface="Calibri" pitchFamily="34" charset="0"/>
              </a:rPr>
              <a:t>  </a:t>
            </a: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(calcite + carbonic acid  </a:t>
            </a:r>
            <a:r>
              <a:rPr lang="en-IN" b="1" dirty="0">
                <a:latin typeface="Calibri" pitchFamily="34" charset="0"/>
              </a:rPr>
              <a:t>→ </a:t>
            </a:r>
            <a:r>
              <a:rPr lang="en-IN" dirty="0">
                <a:latin typeface="Calibri" pitchFamily="34" charset="0"/>
              </a:rPr>
              <a:t> calcium + bicarbonate)</a:t>
            </a:r>
            <a:br>
              <a:rPr lang="en-IN" dirty="0">
                <a:latin typeface="Calibri" pitchFamily="34" charset="0"/>
              </a:rPr>
            </a:br>
            <a:r>
              <a:rPr lang="en-IN" dirty="0">
                <a:latin typeface="Calibri" pitchFamily="34" charset="0"/>
              </a:rPr>
              <a:t> 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Chemical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3555" name="Rectangle 7"/>
          <p:cNvSpPr>
            <a:spLocks noChangeArrowheads="1"/>
          </p:cNvSpPr>
          <p:nvPr/>
        </p:nvSpPr>
        <p:spPr bwMode="auto">
          <a:xfrm>
            <a:off x="457200" y="990600"/>
            <a:ext cx="80010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Hydrolysis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 is a chemical reaction caused by water. </a:t>
            </a:r>
          </a:p>
          <a:p>
            <a:pPr>
              <a:lnSpc>
                <a:spcPct val="150000"/>
              </a:lnSpc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Water changes the </a:t>
            </a:r>
            <a:r>
              <a:rPr lang="en-IN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chemical composition and size of minerals in rock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making them less resistant to weathering. </a:t>
            </a:r>
          </a:p>
          <a:p>
            <a:endParaRPr lang="en-IN" dirty="0">
              <a:latin typeface="Calibri" pitchFamily="34" charset="0"/>
            </a:endParaRPr>
          </a:p>
          <a:p>
            <a:endParaRPr lang="en-IN" dirty="0">
              <a:latin typeface="Calibri" pitchFamily="34" charset="0"/>
            </a:endParaRPr>
          </a:p>
          <a:p>
            <a:endParaRPr lang="en-IN" dirty="0">
              <a:latin typeface="Calibri" pitchFamily="34" charset="0"/>
            </a:endParaRPr>
          </a:p>
          <a:p>
            <a:endParaRPr lang="en-IN" dirty="0">
              <a:latin typeface="Calibri" pitchFamily="34" charset="0"/>
            </a:endParaRPr>
          </a:p>
          <a:p>
            <a:endParaRPr lang="en-IN" dirty="0">
              <a:latin typeface="Calibri" pitchFamily="34" charset="0"/>
            </a:endParaRPr>
          </a:p>
        </p:txBody>
      </p:sp>
      <p:sp>
        <p:nvSpPr>
          <p:cNvPr id="23556" name="Rectangle 8"/>
          <p:cNvSpPr>
            <a:spLocks noChangeArrowheads="1"/>
          </p:cNvSpPr>
          <p:nvPr/>
        </p:nvSpPr>
        <p:spPr bwMode="auto">
          <a:xfrm>
            <a:off x="1066800" y="3352800"/>
            <a:ext cx="640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>
                <a:latin typeface="Calibri" pitchFamily="34" charset="0"/>
              </a:rPr>
              <a:t>2KAISi</a:t>
            </a:r>
            <a:r>
              <a:rPr lang="pt-BR" baseline="-25000" dirty="0">
                <a:latin typeface="Calibri" pitchFamily="34" charset="0"/>
              </a:rPr>
              <a:t>3</a:t>
            </a:r>
            <a:r>
              <a:rPr lang="pt-BR" dirty="0">
                <a:latin typeface="Calibri" pitchFamily="34" charset="0"/>
              </a:rPr>
              <a:t>O</a:t>
            </a:r>
            <a:r>
              <a:rPr lang="pt-BR" baseline="-25000" dirty="0">
                <a:latin typeface="Calibri" pitchFamily="34" charset="0"/>
              </a:rPr>
              <a:t>8</a:t>
            </a:r>
            <a:r>
              <a:rPr lang="pt-BR" dirty="0">
                <a:latin typeface="Calibri" pitchFamily="34" charset="0"/>
              </a:rPr>
              <a:t> + 2H</a:t>
            </a:r>
            <a:r>
              <a:rPr lang="pt-BR" baseline="30000" dirty="0">
                <a:latin typeface="Calibri" pitchFamily="34" charset="0"/>
              </a:rPr>
              <a:t>+</a:t>
            </a:r>
            <a:r>
              <a:rPr lang="pt-BR" dirty="0">
                <a:latin typeface="Calibri" pitchFamily="34" charset="0"/>
              </a:rPr>
              <a:t> + 9H</a:t>
            </a:r>
            <a:r>
              <a:rPr lang="pt-BR" baseline="-25000" dirty="0">
                <a:latin typeface="Calibri" pitchFamily="34" charset="0"/>
              </a:rPr>
              <a:t>2</a:t>
            </a:r>
            <a:r>
              <a:rPr lang="pt-BR" dirty="0">
                <a:latin typeface="Calibri" pitchFamily="34" charset="0"/>
              </a:rPr>
              <a:t>0  </a:t>
            </a:r>
            <a:r>
              <a:rPr lang="pt-BR" b="1" dirty="0">
                <a:latin typeface="Calibri" pitchFamily="34" charset="0"/>
              </a:rPr>
              <a:t>→ </a:t>
            </a:r>
            <a:r>
              <a:rPr lang="pt-BR" dirty="0">
                <a:latin typeface="Calibri" pitchFamily="34" charset="0"/>
              </a:rPr>
              <a:t> H</a:t>
            </a:r>
            <a:r>
              <a:rPr lang="pt-BR" baseline="-25000" dirty="0">
                <a:latin typeface="Calibri" pitchFamily="34" charset="0"/>
              </a:rPr>
              <a:t>4</a:t>
            </a:r>
            <a:r>
              <a:rPr lang="pt-BR" dirty="0">
                <a:latin typeface="Calibri" pitchFamily="34" charset="0"/>
              </a:rPr>
              <a:t>Al</a:t>
            </a:r>
            <a:r>
              <a:rPr lang="pt-BR" baseline="-25000" dirty="0">
                <a:latin typeface="Calibri" pitchFamily="34" charset="0"/>
              </a:rPr>
              <a:t>2</a:t>
            </a:r>
            <a:r>
              <a:rPr lang="pt-BR" dirty="0">
                <a:latin typeface="Calibri" pitchFamily="34" charset="0"/>
              </a:rPr>
              <a:t>Si</a:t>
            </a:r>
            <a:r>
              <a:rPr lang="pt-BR" baseline="-25000" dirty="0">
                <a:latin typeface="Calibri" pitchFamily="34" charset="0"/>
              </a:rPr>
              <a:t>2</a:t>
            </a:r>
            <a:r>
              <a:rPr lang="pt-BR" dirty="0">
                <a:latin typeface="Calibri" pitchFamily="34" charset="0"/>
              </a:rPr>
              <a:t>O</a:t>
            </a:r>
            <a:r>
              <a:rPr lang="pt-BR" baseline="-25000" dirty="0">
                <a:latin typeface="Calibri" pitchFamily="34" charset="0"/>
              </a:rPr>
              <a:t>9</a:t>
            </a:r>
            <a:r>
              <a:rPr lang="pt-BR" dirty="0">
                <a:latin typeface="Calibri" pitchFamily="34" charset="0"/>
              </a:rPr>
              <a:t> + 4H</a:t>
            </a:r>
            <a:r>
              <a:rPr lang="pt-BR" baseline="-25000" dirty="0">
                <a:latin typeface="Calibri" pitchFamily="34" charset="0"/>
              </a:rPr>
              <a:t>4</a:t>
            </a:r>
            <a:r>
              <a:rPr lang="pt-BR" dirty="0">
                <a:latin typeface="Calibri" pitchFamily="34" charset="0"/>
              </a:rPr>
              <a:t>SiO</a:t>
            </a:r>
            <a:r>
              <a:rPr lang="pt-BR" baseline="-25000" dirty="0">
                <a:latin typeface="Calibri" pitchFamily="34" charset="0"/>
              </a:rPr>
              <a:t>4</a:t>
            </a:r>
            <a:r>
              <a:rPr lang="pt-BR" dirty="0">
                <a:latin typeface="Calibri" pitchFamily="34" charset="0"/>
              </a:rPr>
              <a:t> + 2K</a:t>
            </a:r>
            <a:r>
              <a:rPr lang="pt-BR" baseline="30000" dirty="0">
                <a:latin typeface="Calibri" pitchFamily="34" charset="0"/>
              </a:rPr>
              <a:t>+</a:t>
            </a:r>
            <a:endParaRPr lang="en-IN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Chemical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381000" y="1143000"/>
            <a:ext cx="80772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1">
                <a:latin typeface="Times New Roman" pitchFamily="18" charset="0"/>
                <a:cs typeface="Times New Roman" pitchFamily="18" charset="0"/>
              </a:rPr>
              <a:t>Hydration</a:t>
            </a:r>
            <a:r>
              <a:rPr lang="en-IN" sz="2000">
                <a:latin typeface="Times New Roman" pitchFamily="18" charset="0"/>
                <a:cs typeface="Times New Roman" pitchFamily="18" charset="0"/>
              </a:rPr>
              <a:t> is the absorption of water into the mineral structure.  </a:t>
            </a:r>
          </a:p>
          <a:p>
            <a:pPr algn="just">
              <a:lnSpc>
                <a:spcPct val="150000"/>
              </a:lnSpc>
            </a:pPr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000">
                <a:latin typeface="Times New Roman" pitchFamily="18" charset="0"/>
                <a:cs typeface="Times New Roman" pitchFamily="18" charset="0"/>
              </a:rPr>
              <a:t>A good example of hydration is the absorption of water by anhydrite, resulting in the formation of gypsum. Hydration expands volume and also results in rock deformation.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98438"/>
            <a:ext cx="3505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Biological Weathering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381000" y="1143000"/>
            <a:ext cx="80772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Font typeface="Arial" charset="0"/>
              <a:buChar char="•"/>
            </a:pPr>
            <a:r>
              <a:rPr lang="en-IN" sz="2000">
                <a:latin typeface="Times New Roman" pitchFamily="18" charset="0"/>
                <a:cs typeface="Times New Roman" pitchFamily="18" charset="0"/>
              </a:rPr>
              <a:t>This form of weathering is caused by activities of living organism</a:t>
            </a:r>
          </a:p>
          <a:p>
            <a:pPr algn="just">
              <a:lnSpc>
                <a:spcPct val="150000"/>
              </a:lnSpc>
              <a:buFont typeface="Arial" charset="0"/>
              <a:buChar char="•"/>
            </a:pPr>
            <a:endParaRPr lang="en-IN" sz="2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4" name="Picture 3" descr="downloa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0"/>
            <a:ext cx="3886200" cy="264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4" descr="Picture 126__f_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082925"/>
            <a:ext cx="3581400" cy="278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88640"/>
            <a:ext cx="4117801" cy="673100"/>
          </a:xfrm>
        </p:spPr>
        <p:txBody>
          <a:bodyPr/>
          <a:lstStyle/>
          <a:p>
            <a:r>
              <a:rPr lang="en-US" sz="2800" b="1" cap="none" dirty="0">
                <a:latin typeface="Times New Roman" pitchFamily="18" charset="0"/>
                <a:cs typeface="Times New Roman" pitchFamily="18" charset="0"/>
              </a:rPr>
              <a:t>Texture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3528" y="1124744"/>
            <a:ext cx="8208912" cy="25922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Texture describes size and shapes of a rocks mineral crystals or grains.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3068960"/>
            <a:ext cx="8208912" cy="331236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The grain large enough to be seen the rock is classified as </a:t>
            </a:r>
            <a:r>
              <a:rPr lang="en-US" sz="2800" spc="12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coarse</a:t>
            </a: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grained.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sz="2800" i="0" u="none" strike="noStrike" kern="1200" spc="12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grain  </a:t>
            </a:r>
            <a:r>
              <a:rPr lang="en-US" sz="2800" spc="12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large enough to be seen the rock is classified as </a:t>
            </a:r>
            <a:r>
              <a:rPr lang="en-US" sz="2800" spc="12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fine</a:t>
            </a: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grained.</a:t>
            </a:r>
            <a:endParaRPr kumimoji="0" lang="en-US" sz="2800" i="0" u="none" strike="noStrike" kern="1200" spc="12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81000" y="228600"/>
            <a:ext cx="69342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Factors affect the rates of weathering process 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609600" y="990600"/>
            <a:ext cx="73152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Climate</a:t>
            </a:r>
          </a:p>
          <a:p>
            <a:pPr>
              <a:buFont typeface="Arial" charset="0"/>
              <a:buChar char="•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Structural weakness</a:t>
            </a:r>
          </a:p>
          <a:p>
            <a:pPr>
              <a:buFont typeface="Arial" charset="0"/>
              <a:buChar char="•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Topography</a:t>
            </a:r>
          </a:p>
          <a:p>
            <a:pPr>
              <a:buFont typeface="Arial" charset="0"/>
              <a:buChar char="•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Time</a:t>
            </a:r>
          </a:p>
          <a:p>
            <a:pPr>
              <a:buFont typeface="Arial" charset="0"/>
              <a:buChar char="•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Nature of rocks and minerals</a:t>
            </a:r>
          </a:p>
          <a:p>
            <a:pPr>
              <a:buFont typeface="Arial" charset="0"/>
              <a:buChar char="•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3505200" cy="563563"/>
          </a:xfrm>
        </p:spPr>
        <p:txBody>
          <a:bodyPr>
            <a:normAutofit/>
          </a:bodyPr>
          <a:lstStyle/>
          <a:p>
            <a:pPr algn="l"/>
            <a:r>
              <a:rPr lang="en-US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Weathering process</a:t>
            </a:r>
          </a:p>
        </p:txBody>
      </p:sp>
      <p:pic>
        <p:nvPicPr>
          <p:cNvPr id="5" name="Picture 4" descr="bowe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340768"/>
            <a:ext cx="6656283" cy="496855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 descr="table 07-01.jpg 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86868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figure 03-04.jpg                                               0000D5ED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" y="1752600"/>
            <a:ext cx="802798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>
          <a:xfrm>
            <a:off x="838200" y="-304800"/>
            <a:ext cx="6629400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How common are sedimentary rocks? </a:t>
            </a:r>
            <a:endParaRPr 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ChangeArrowheads="1"/>
          </p:cNvSpPr>
          <p:nvPr/>
        </p:nvSpPr>
        <p:spPr bwMode="auto">
          <a:xfrm>
            <a:off x="0" y="692696"/>
            <a:ext cx="8991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800" dirty="0">
              <a:latin typeface="Calibri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400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Detrital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(clastic) rocks 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produced from rock fragments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400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Chemical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rocks 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produced by precipitation of dissolved ions in water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400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Organic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rocks 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produced by accumulation of biological debris, such as in swamps or bogs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Sedimentary rock types and </a:t>
            </a:r>
            <a:r>
              <a:rPr lang="en-US" sz="24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sedimentary structures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within the rocks give clues to </a:t>
            </a:r>
            <a:r>
              <a:rPr lang="en-US" sz="24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past environments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81000" y="152400"/>
            <a:ext cx="35052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Sedimentary Rocks</a:t>
            </a:r>
            <a:br>
              <a:rPr lang="en-I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US" sz="2400" b="1" kern="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964560" cy="621928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Transport and deposition of Clastic sediments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52" y="1556792"/>
            <a:ext cx="7445375" cy="1623439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Movement of sediment by wind, ice or water.</a:t>
            </a:r>
          </a:p>
          <a:p>
            <a:pPr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Mode of transport produces distinctive deposits.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452320" cy="793328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Transport affects the  sediment in several ways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432800" cy="4009220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sz="2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Sorting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 measure of the variation in the range of grain sizes in a clastic rock or sediment</a:t>
            </a:r>
          </a:p>
          <a:p>
            <a:pPr>
              <a:lnSpc>
                <a:spcPct val="150000"/>
              </a:lnSpc>
              <a:spcBef>
                <a:spcPct val="65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Well-sorted sediments indicate that they have been subjected to prolonged water or wind action.</a:t>
            </a:r>
          </a:p>
          <a:p>
            <a:pPr>
              <a:lnSpc>
                <a:spcPct val="150000"/>
              </a:lnSpc>
              <a:spcBef>
                <a:spcPct val="65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Poorly-sorted sediments are either not far-removed from their source or deposited by glaciers.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179512" y="188640"/>
            <a:ext cx="2374032" cy="911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1430" tIns="45716" rIns="91430" bIns="45716" anchor="ctr"/>
          <a:lstStyle/>
          <a:p>
            <a:pPr defTabSz="912813">
              <a:lnSpc>
                <a:spcPct val="85000"/>
              </a:lnSpc>
            </a:pP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Sorting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865609" y="2070646"/>
            <a:ext cx="1958593" cy="52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0" tIns="45716" rIns="91430" bIns="45716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Well-sorted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5508104" y="2060848"/>
            <a:ext cx="2278168" cy="52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0" tIns="45716" rIns="91430" bIns="45716">
            <a:sp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Poorly-sorted</a:t>
            </a:r>
          </a:p>
        </p:txBody>
      </p:sp>
      <p:sp>
        <p:nvSpPr>
          <p:cNvPr id="67589" name="Oval 5"/>
          <p:cNvSpPr>
            <a:spLocks noChangeArrowheads="1"/>
          </p:cNvSpPr>
          <p:nvPr/>
        </p:nvSpPr>
        <p:spPr bwMode="auto">
          <a:xfrm>
            <a:off x="1443038" y="4338638"/>
            <a:ext cx="914400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0" name="Oval 6"/>
          <p:cNvSpPr>
            <a:spLocks noChangeArrowheads="1"/>
          </p:cNvSpPr>
          <p:nvPr/>
        </p:nvSpPr>
        <p:spPr bwMode="auto">
          <a:xfrm>
            <a:off x="2357438" y="4033838"/>
            <a:ext cx="914400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2509838" y="4948238"/>
            <a:ext cx="914400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5630863" y="2941638"/>
            <a:ext cx="914400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3" name="Oval 9"/>
          <p:cNvSpPr>
            <a:spLocks noChangeArrowheads="1"/>
          </p:cNvSpPr>
          <p:nvPr/>
        </p:nvSpPr>
        <p:spPr bwMode="auto">
          <a:xfrm>
            <a:off x="2128838" y="3119438"/>
            <a:ext cx="912812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3041650" y="3578225"/>
            <a:ext cx="763588" cy="684213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5" name="Oval 11"/>
          <p:cNvSpPr>
            <a:spLocks noChangeArrowheads="1"/>
          </p:cNvSpPr>
          <p:nvPr/>
        </p:nvSpPr>
        <p:spPr bwMode="auto">
          <a:xfrm>
            <a:off x="1519238" y="3654425"/>
            <a:ext cx="762000" cy="684213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6" name="Oval 12"/>
          <p:cNvSpPr>
            <a:spLocks noChangeArrowheads="1"/>
          </p:cNvSpPr>
          <p:nvPr/>
        </p:nvSpPr>
        <p:spPr bwMode="auto">
          <a:xfrm>
            <a:off x="3195638" y="4416425"/>
            <a:ext cx="762000" cy="760413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7" name="Oval 13"/>
          <p:cNvSpPr>
            <a:spLocks noChangeArrowheads="1"/>
          </p:cNvSpPr>
          <p:nvPr/>
        </p:nvSpPr>
        <p:spPr bwMode="auto">
          <a:xfrm>
            <a:off x="1746250" y="5248275"/>
            <a:ext cx="763588" cy="7620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8" name="Oval 14"/>
          <p:cNvSpPr>
            <a:spLocks noChangeArrowheads="1"/>
          </p:cNvSpPr>
          <p:nvPr/>
        </p:nvSpPr>
        <p:spPr bwMode="auto">
          <a:xfrm>
            <a:off x="6240463" y="3703638"/>
            <a:ext cx="762000" cy="6858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599" name="Oval 15"/>
          <p:cNvSpPr>
            <a:spLocks noChangeArrowheads="1"/>
          </p:cNvSpPr>
          <p:nvPr/>
        </p:nvSpPr>
        <p:spPr bwMode="auto">
          <a:xfrm>
            <a:off x="6164263" y="4997450"/>
            <a:ext cx="381000" cy="382588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0" name="Oval 16"/>
          <p:cNvSpPr>
            <a:spLocks noChangeArrowheads="1"/>
          </p:cNvSpPr>
          <p:nvPr/>
        </p:nvSpPr>
        <p:spPr bwMode="auto">
          <a:xfrm>
            <a:off x="6240463" y="4541838"/>
            <a:ext cx="381000" cy="379412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1" name="Oval 17"/>
          <p:cNvSpPr>
            <a:spLocks noChangeArrowheads="1"/>
          </p:cNvSpPr>
          <p:nvPr/>
        </p:nvSpPr>
        <p:spPr bwMode="auto">
          <a:xfrm>
            <a:off x="8069263" y="4541838"/>
            <a:ext cx="381000" cy="379412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2" name="Oval 18"/>
          <p:cNvSpPr>
            <a:spLocks noChangeArrowheads="1"/>
          </p:cNvSpPr>
          <p:nvPr/>
        </p:nvSpPr>
        <p:spPr bwMode="auto">
          <a:xfrm>
            <a:off x="6621463" y="4311650"/>
            <a:ext cx="762000" cy="6858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3" name="Oval 19"/>
          <p:cNvSpPr>
            <a:spLocks noChangeArrowheads="1"/>
          </p:cNvSpPr>
          <p:nvPr/>
        </p:nvSpPr>
        <p:spPr bwMode="auto">
          <a:xfrm>
            <a:off x="7307263" y="4618038"/>
            <a:ext cx="762000" cy="6858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4" name="Oval 20"/>
          <p:cNvSpPr>
            <a:spLocks noChangeArrowheads="1"/>
          </p:cNvSpPr>
          <p:nvPr/>
        </p:nvSpPr>
        <p:spPr bwMode="auto">
          <a:xfrm>
            <a:off x="5402263" y="3930650"/>
            <a:ext cx="914400" cy="914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5" name="Oval 21"/>
          <p:cNvSpPr>
            <a:spLocks noChangeArrowheads="1"/>
          </p:cNvSpPr>
          <p:nvPr/>
        </p:nvSpPr>
        <p:spPr bwMode="auto">
          <a:xfrm>
            <a:off x="7078663" y="3092450"/>
            <a:ext cx="1524000" cy="1525588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6" name="Oval 22"/>
          <p:cNvSpPr>
            <a:spLocks noChangeArrowheads="1"/>
          </p:cNvSpPr>
          <p:nvPr/>
        </p:nvSpPr>
        <p:spPr bwMode="auto">
          <a:xfrm>
            <a:off x="7078663" y="4997450"/>
            <a:ext cx="152400" cy="152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7" name="Oval 23"/>
          <p:cNvSpPr>
            <a:spLocks noChangeArrowheads="1"/>
          </p:cNvSpPr>
          <p:nvPr/>
        </p:nvSpPr>
        <p:spPr bwMode="auto">
          <a:xfrm>
            <a:off x="6545263" y="3473450"/>
            <a:ext cx="152400" cy="153988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8" name="Oval 24"/>
          <p:cNvSpPr>
            <a:spLocks noChangeArrowheads="1"/>
          </p:cNvSpPr>
          <p:nvPr/>
        </p:nvSpPr>
        <p:spPr bwMode="auto">
          <a:xfrm>
            <a:off x="7002463" y="3321050"/>
            <a:ext cx="152400" cy="152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09" name="Oval 25"/>
          <p:cNvSpPr>
            <a:spLocks noChangeArrowheads="1"/>
          </p:cNvSpPr>
          <p:nvPr/>
        </p:nvSpPr>
        <p:spPr bwMode="auto">
          <a:xfrm>
            <a:off x="6392863" y="4389438"/>
            <a:ext cx="152400" cy="152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0" name="Oval 26"/>
          <p:cNvSpPr>
            <a:spLocks noChangeArrowheads="1"/>
          </p:cNvSpPr>
          <p:nvPr/>
        </p:nvSpPr>
        <p:spPr bwMode="auto">
          <a:xfrm>
            <a:off x="6545263" y="4845050"/>
            <a:ext cx="152400" cy="152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1" name="Oval 27"/>
          <p:cNvSpPr>
            <a:spLocks noChangeArrowheads="1"/>
          </p:cNvSpPr>
          <p:nvPr/>
        </p:nvSpPr>
        <p:spPr bwMode="auto">
          <a:xfrm>
            <a:off x="6545263" y="3041650"/>
            <a:ext cx="381000" cy="3810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2" name="Oval 28"/>
          <p:cNvSpPr>
            <a:spLocks noChangeArrowheads="1"/>
          </p:cNvSpPr>
          <p:nvPr/>
        </p:nvSpPr>
        <p:spPr bwMode="auto">
          <a:xfrm>
            <a:off x="6545263" y="4997450"/>
            <a:ext cx="381000" cy="382588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3" name="Oval 29"/>
          <p:cNvSpPr>
            <a:spLocks noChangeArrowheads="1"/>
          </p:cNvSpPr>
          <p:nvPr/>
        </p:nvSpPr>
        <p:spPr bwMode="auto">
          <a:xfrm>
            <a:off x="6697663" y="3397250"/>
            <a:ext cx="381000" cy="382588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4" name="Oval 30"/>
          <p:cNvSpPr>
            <a:spLocks noChangeArrowheads="1"/>
          </p:cNvSpPr>
          <p:nvPr/>
        </p:nvSpPr>
        <p:spPr bwMode="auto">
          <a:xfrm>
            <a:off x="7002463" y="4159250"/>
            <a:ext cx="152400" cy="1524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5" name="Oval 31"/>
          <p:cNvSpPr>
            <a:spLocks noChangeArrowheads="1"/>
          </p:cNvSpPr>
          <p:nvPr/>
        </p:nvSpPr>
        <p:spPr bwMode="auto">
          <a:xfrm>
            <a:off x="985838" y="5100638"/>
            <a:ext cx="760412" cy="762000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616" name="Oval 32"/>
          <p:cNvSpPr>
            <a:spLocks noChangeArrowheads="1"/>
          </p:cNvSpPr>
          <p:nvPr/>
        </p:nvSpPr>
        <p:spPr bwMode="auto">
          <a:xfrm>
            <a:off x="833438" y="3957638"/>
            <a:ext cx="762000" cy="687387"/>
          </a:xfrm>
          <a:prstGeom prst="ellipse">
            <a:avLst/>
          </a:prstGeom>
          <a:solidFill>
            <a:srgbClr val="CC99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/>
      <p:bldP spid="6758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figure 07-02-left.jpg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235" t="2634" r="1514" b="3354"/>
          <a:stretch>
            <a:fillRect/>
          </a:stretch>
        </p:blipFill>
        <p:spPr bwMode="auto">
          <a:xfrm>
            <a:off x="323528" y="1700808"/>
            <a:ext cx="3960440" cy="3638079"/>
          </a:xfrm>
          <a:prstGeom prst="rect">
            <a:avLst/>
          </a:prstGeom>
          <a:noFill/>
        </p:spPr>
      </p:pic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>
          <a:xfrm>
            <a:off x="683568" y="764704"/>
            <a:ext cx="3526160" cy="53340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Well-sorted sand</a:t>
            </a:r>
          </a:p>
        </p:txBody>
      </p:sp>
      <p:pic>
        <p:nvPicPr>
          <p:cNvPr id="7" name="Picture 3" descr="figure 07-02-right.jpg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3" cstate="print"/>
          <a:srcRect l="1118" t="2634" r="1514" b="8029"/>
          <a:stretch>
            <a:fillRect/>
          </a:stretch>
        </p:blipFill>
        <p:spPr bwMode="auto">
          <a:xfrm>
            <a:off x="4932040" y="1700808"/>
            <a:ext cx="3815201" cy="3501008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111552" y="476672"/>
            <a:ext cx="4032448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spc="-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Poorly-sorted sand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28800"/>
            <a:ext cx="8737600" cy="2332543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8000"/>
              </a:lnSpc>
              <a:spcBef>
                <a:spcPct val="49000"/>
              </a:spcBef>
              <a:buFontTx/>
              <a:buNone/>
            </a:pP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Roundness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 measure of how rounded the corners are</a:t>
            </a:r>
          </a:p>
          <a:p>
            <a:pPr>
              <a:lnSpc>
                <a:spcPct val="98000"/>
              </a:lnSpc>
              <a:spcBef>
                <a:spcPct val="49000"/>
              </a:spcBef>
              <a:buFontTx/>
              <a:buNone/>
            </a:pP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Sphericity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measure of how much it is like a sphere</a:t>
            </a:r>
          </a:p>
          <a:p>
            <a:pPr>
              <a:lnSpc>
                <a:spcPct val="150000"/>
              </a:lnSpc>
              <a:spcBef>
                <a:spcPct val="4900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Sorting, roundness, and sphericity all increase with amount of transport. 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452320" cy="793328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Transport affects the  sediment in several ways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88640"/>
            <a:ext cx="4117801" cy="673100"/>
          </a:xfrm>
        </p:spPr>
        <p:txBody>
          <a:bodyPr/>
          <a:lstStyle/>
          <a:p>
            <a:r>
              <a:rPr lang="en-US" sz="2800" b="1" cap="none" dirty="0">
                <a:latin typeface="Times New Roman" pitchFamily="18" charset="0"/>
                <a:cs typeface="Times New Roman" pitchFamily="18" charset="0"/>
              </a:rPr>
              <a:t>Rocks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3528" y="1124744"/>
            <a:ext cx="8208912" cy="25922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Rocks formed by  solidification of molten rock are called </a:t>
            </a:r>
            <a:r>
              <a:rPr lang="en-US" sz="2800" cap="none" dirty="0">
                <a:latin typeface="Times New Roman" pitchFamily="18" charset="0"/>
                <a:cs typeface="Times New Roman" pitchFamily="18" charset="0"/>
              </a:rPr>
              <a:t>igneous rock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2852936"/>
            <a:ext cx="8820472" cy="432048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Weathering and erosion of rocks exposed at the surface – </a:t>
            </a:r>
            <a:r>
              <a:rPr lang="en-US" sz="2800" spc="12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sedimentary rocks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spc="12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Rocks formed under high pressure and temperature in deep crust and upper mantle is </a:t>
            </a:r>
            <a:r>
              <a:rPr lang="en-US" sz="2800" spc="12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metamorphic rocks</a:t>
            </a:r>
            <a:endParaRPr kumimoji="0" lang="en-US" sz="2800" i="0" u="none" strike="noStrike" kern="1200" spc="12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326360" cy="738336"/>
          </a:xfrm>
        </p:spPr>
        <p:txBody>
          <a:bodyPr/>
          <a:lstStyle/>
          <a:p>
            <a:r>
              <a:rPr lang="en-US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Roundness and sphericity</a:t>
            </a:r>
            <a:endParaRPr lang="en-US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5" name="Picture 3" descr="figure 07-03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7452320" cy="4527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120680" cy="720725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detrital rocks 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1450" y="1387475"/>
            <a:ext cx="8813800" cy="822707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spcBef>
                <a:spcPct val="0"/>
              </a:spcBef>
              <a:buFontTx/>
              <a:buNone/>
              <a:tabLst>
                <a:tab pos="2422525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Largely based on the size of the particles, which may be anything.</a:t>
            </a:r>
          </a:p>
          <a:p>
            <a:pPr>
              <a:lnSpc>
                <a:spcPct val="66000"/>
              </a:lnSpc>
              <a:spcBef>
                <a:spcPct val="0"/>
              </a:spcBef>
              <a:buFontTx/>
              <a:buNone/>
              <a:tabLst>
                <a:tab pos="2422525" algn="l"/>
              </a:tabLst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1560" y="2204864"/>
            <a:ext cx="762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-classified by</a:t>
            </a:r>
            <a:r>
              <a:rPr lang="en-US" sz="24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particle size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Boulder - &gt;256 mm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Cobble - 64 to 256 mm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Pebble - 2 to 64 mm       ----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Sand - 1/16 to 2 mm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Silt - 1/256 to 1/16 mm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Clay - &lt;1/256 mm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716016" y="3861048"/>
            <a:ext cx="874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Gravel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120680" cy="720725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detrital rocks 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556792"/>
            <a:ext cx="7856934" cy="3205923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Conglomerate</a:t>
            </a: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Breccia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Sandstone           (quartzite,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arkose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greywacke)</a:t>
            </a: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Shale</a:t>
            </a: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Mudstone</a:t>
            </a: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2422525" algn="l"/>
              </a:tabLs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Siltstone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ChangeArrowheads="1"/>
          </p:cNvSpPr>
          <p:nvPr/>
        </p:nvSpPr>
        <p:spPr bwMode="auto">
          <a:xfrm>
            <a:off x="395536" y="1052736"/>
            <a:ext cx="8458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200" b="1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Breccia</a:t>
            </a:r>
            <a:r>
              <a:rPr lang="en-US" sz="22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and Conglomerate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Coarse-grained clastic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sedimentary rocks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Sedimentary </a:t>
            </a:r>
            <a:r>
              <a:rPr lang="en-US" sz="2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breccia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composed of coarse, </a:t>
            </a:r>
            <a:r>
              <a:rPr lang="en-US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angular rock fragments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cemented together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Conglomerate composed of </a:t>
            </a:r>
            <a:r>
              <a:rPr lang="en-US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rounded gravel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cemented together</a:t>
            </a:r>
          </a:p>
          <a:p>
            <a:pPr marL="742950" lvl="1" indent="-285750">
              <a:spcBef>
                <a:spcPct val="20000"/>
              </a:spcBef>
            </a:pPr>
            <a:endParaRPr lang="en-US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5715000" cy="563563"/>
          </a:xfrm>
        </p:spPr>
        <p:txBody>
          <a:bodyPr/>
          <a:lstStyle/>
          <a:p>
            <a:pPr algn="l"/>
            <a:r>
              <a:rPr lang="en-US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Clastic sedimentary rocks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figure 07-15a.jpg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3030" t="3154" r="1872" b="7791"/>
          <a:stretch>
            <a:fillRect/>
          </a:stretch>
        </p:blipFill>
        <p:spPr bwMode="auto">
          <a:xfrm>
            <a:off x="395536" y="1628800"/>
            <a:ext cx="3941440" cy="3102836"/>
          </a:xfrm>
          <a:prstGeom prst="rect">
            <a:avLst/>
          </a:prstGeom>
          <a:noFill/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7604125" y="6211888"/>
            <a:ext cx="157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Fig. 7.15a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title"/>
          </p:nvPr>
        </p:nvSpPr>
        <p:spPr>
          <a:xfrm>
            <a:off x="467544" y="476672"/>
            <a:ext cx="3170312" cy="526504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Conglomerate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974725" y="6367463"/>
            <a:ext cx="8604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00"/>
                </a:solidFill>
                <a:latin typeface="Comic Sans MS" pitchFamily="66" charset="0"/>
              </a:rPr>
              <a:t>Breck Kent</a:t>
            </a:r>
          </a:p>
        </p:txBody>
      </p:sp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1556792"/>
            <a:ext cx="4069023" cy="2880320"/>
          </a:xfrm>
          <a:prstGeom prst="rect">
            <a:avLst/>
          </a:prstGeom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5580112" y="548680"/>
            <a:ext cx="3170312" cy="52650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6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Breccia</a:t>
            </a:r>
            <a:endParaRPr kumimoji="0" lang="en-US" sz="3200" b="1" i="0" u="none" strike="noStrike" kern="1200" cap="none" spc="-6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ChangeArrowheads="1"/>
          </p:cNvSpPr>
          <p:nvPr/>
        </p:nvSpPr>
        <p:spPr bwMode="auto">
          <a:xfrm>
            <a:off x="381000" y="914400"/>
            <a:ext cx="8458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endParaRPr lang="en-US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Sandstone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Medium-grained clastic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sedimentary rock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Types determined by composition</a:t>
            </a: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Quartz sandstone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- &gt;90% quartz grains</a:t>
            </a: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2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Arkose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- mostly feldspar and quartz grains</a:t>
            </a: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2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Graywacke</a:t>
            </a: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- sand grains surrounded by dark, fine-grained matrix, often clay-rich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Calibri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5715000" cy="563563"/>
          </a:xfrm>
        </p:spPr>
        <p:txBody>
          <a:bodyPr/>
          <a:lstStyle/>
          <a:p>
            <a:pPr algn="l"/>
            <a:r>
              <a:rPr lang="en-US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Clastic sedimentary rocks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figure 07-15b.jpg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061" t="24109" r="2061" b="8926"/>
          <a:stretch>
            <a:fillRect/>
          </a:stretch>
        </p:blipFill>
        <p:spPr bwMode="auto">
          <a:xfrm>
            <a:off x="971600" y="1700808"/>
            <a:ext cx="6732240" cy="4263752"/>
          </a:xfrm>
          <a:prstGeom prst="rect">
            <a:avLst/>
          </a:prstGeom>
          <a:noFill/>
        </p:spPr>
      </p:pic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567613" y="6211888"/>
            <a:ext cx="1587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Fig. 7.15b</a:t>
            </a:r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2374032" cy="602704"/>
          </a:xfrm>
          <a:noFill/>
          <a:ln/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Sandstone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974725" y="6367463"/>
            <a:ext cx="8604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00"/>
                </a:solidFill>
                <a:latin typeface="Comic Sans MS" pitchFamily="66" charset="0"/>
              </a:rPr>
              <a:t>Breck Kent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589712" y="2780928"/>
            <a:ext cx="3554288" cy="1477144"/>
          </a:xfrm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Four major groups of sandstones</a:t>
            </a:r>
          </a:p>
        </p:txBody>
      </p:sp>
      <p:pic>
        <p:nvPicPr>
          <p:cNvPr id="25603" name="Picture 3" descr="figure 07-16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52608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280920" cy="37338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Shales are clastic rocks, made up mainly fine silt/clay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They are most abundant sedimentary rocks, accounts for about 80% of them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Often contain fossils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Mostly hydrous aluminum silicate in composition = from weathered feldspars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Deposition takes place under low fluvial regime or under weak water current.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Offshore or in Lagoon</a:t>
            </a: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0" y="450912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Shales are made of fine well sorted silt and clayey sediments, where normally one can expect high porosity and permeability</a:t>
            </a:r>
            <a:r>
              <a:rPr lang="en-US" sz="2000" dirty="0">
                <a:solidFill>
                  <a:srgbClr val="FF9900"/>
                </a:solidFill>
                <a:latin typeface="Calibri" pitchFamily="34" charset="0"/>
              </a:rPr>
              <a:t>.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8198" name="Rectangle 9"/>
          <p:cNvSpPr>
            <a:spLocks noChangeArrowheads="1"/>
          </p:cNvSpPr>
          <p:nvPr/>
        </p:nvSpPr>
        <p:spPr bwMode="auto">
          <a:xfrm>
            <a:off x="533400" y="152400"/>
            <a:ext cx="152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Shale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PETROLOGY\SEDIMENTARY ROCKS\shale.gif"/>
          <p:cNvPicPr>
            <a:picLocks noChangeAspect="1" noChangeArrowheads="1"/>
          </p:cNvPicPr>
          <p:nvPr/>
        </p:nvPicPr>
        <p:blipFill>
          <a:blip r:embed="rId2" cstate="print"/>
          <a:srcRect b="8914"/>
          <a:stretch>
            <a:fillRect/>
          </a:stretch>
        </p:blipFill>
        <p:spPr bwMode="auto">
          <a:xfrm>
            <a:off x="539552" y="1844824"/>
            <a:ext cx="3755624" cy="27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33400" y="152400"/>
            <a:ext cx="152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Shale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23528" y="188640"/>
            <a:ext cx="4117801" cy="67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6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Rocks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1628800"/>
            <a:ext cx="8622269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517805" cy="843880"/>
          </a:xfrm>
          <a:noFill/>
          <a:ln/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chemical sedimentary rocks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5663" y="1997075"/>
            <a:ext cx="8053387" cy="2822485"/>
          </a:xfr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3081338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Limestone	CaCO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3081338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Chert	SiO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3081338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Salt	NaCl,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KCl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K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3081338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Gypsum	CaSO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• 2H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</a:t>
            </a:r>
          </a:p>
          <a:p>
            <a:pPr>
              <a:lnSpc>
                <a:spcPct val="95000"/>
              </a:lnSpc>
              <a:spcBef>
                <a:spcPct val="48000"/>
              </a:spcBef>
              <a:buFontTx/>
              <a:buNone/>
              <a:tabLst>
                <a:tab pos="3081338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Coal	altered organic debris</a:t>
            </a: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228600" y="1066800"/>
            <a:ext cx="8305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Carbonates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Contain CO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as part of their chemical composition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Limestone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composed mainly of </a:t>
            </a: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calcite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Most are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biochemical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but can be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inorganic</a:t>
            </a: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Often contain easily recognizable fossils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5715000" cy="563563"/>
          </a:xfrm>
        </p:spPr>
        <p:txBody>
          <a:bodyPr/>
          <a:lstStyle/>
          <a:p>
            <a:pPr algn="l"/>
            <a:r>
              <a:rPr lang="en-US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Chemical sedimentary rocks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33400" y="1143000"/>
            <a:ext cx="75438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Limestone: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It is a non-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clastic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rock formed either chemically or due to precipitation of calcite (CaCO</a:t>
            </a:r>
            <a:r>
              <a:rPr lang="en-US" sz="2000" baseline="-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 from organisms usually shell.  These remains will result in formation of a limestone.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Limestones formed by chemical precipitation are usually fine grained, whereas, in case of organic limestone the grain size vary depending upon the type of organism responsible for the formation</a:t>
            </a:r>
          </a:p>
          <a:p>
            <a:pPr algn="just">
              <a:lnSpc>
                <a:spcPct val="150000"/>
              </a:lnSpc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Fossiliferous Limestone: which medium to coarse grained, as it is formed out of cementation of Shells.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5715000" cy="563563"/>
          </a:xfrm>
        </p:spPr>
        <p:txBody>
          <a:bodyPr/>
          <a:lstStyle/>
          <a:p>
            <a:pPr algn="l"/>
            <a:r>
              <a:rPr lang="en-US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Chemical sedimentary rocks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 descr="figure 07-19a.jpg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150" t="5161" r="2150" b="15616"/>
          <a:stretch>
            <a:fillRect/>
          </a:stretch>
        </p:blipFill>
        <p:spPr bwMode="auto">
          <a:xfrm>
            <a:off x="683568" y="2060848"/>
            <a:ext cx="4173891" cy="3329725"/>
          </a:xfrm>
          <a:prstGeom prst="rect">
            <a:avLst/>
          </a:prstGeom>
          <a:noFill/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7551738" y="6211888"/>
            <a:ext cx="157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Fig. 7.19a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456384" cy="854968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Limestone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220072" cy="543272"/>
          </a:xfrm>
        </p:spPr>
        <p:txBody>
          <a:bodyPr/>
          <a:lstStyle/>
          <a:p>
            <a:r>
              <a:rPr lang="en-US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Foraminifera in the eye of a needle</a:t>
            </a:r>
            <a:endParaRPr lang="en-US" sz="2400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1" name="Picture 3" descr="figure 07-17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499" t="5193" r="2498" b="5266"/>
          <a:stretch>
            <a:fillRect/>
          </a:stretch>
        </p:blipFill>
        <p:spPr bwMode="auto">
          <a:xfrm>
            <a:off x="228600" y="1981200"/>
            <a:ext cx="8686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551738" y="6211888"/>
            <a:ext cx="140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alibri" pitchFamily="34" charset="0"/>
              </a:rPr>
              <a:t>Fig. 7.17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3394720" cy="615598"/>
          </a:xfrm>
        </p:spPr>
        <p:txBody>
          <a:bodyPr/>
          <a:lstStyle/>
          <a:p>
            <a:r>
              <a:rPr lang="en-US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Fossiliferous limestone</a:t>
            </a:r>
            <a:endParaRPr lang="en-US" sz="2400" cap="none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5" name="Picture 3" descr="figure 07-20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2499" t="2040" r="3333" b="4816"/>
          <a:stretch>
            <a:fillRect/>
          </a:stretch>
        </p:blipFill>
        <p:spPr bwMode="auto">
          <a:xfrm>
            <a:off x="1403648" y="1916832"/>
            <a:ext cx="6372200" cy="327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251520" y="836712"/>
            <a:ext cx="830580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>
              <a:spcBef>
                <a:spcPct val="20000"/>
              </a:spcBef>
              <a:buFontTx/>
              <a:buChar char="•"/>
            </a:pPr>
            <a:endParaRPr lang="en-US" sz="2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60000"/>
              </a:lnSpc>
              <a:spcBef>
                <a:spcPct val="20000"/>
              </a:spcBef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Chert</a:t>
            </a:r>
          </a:p>
          <a:p>
            <a:pPr marL="342900" indent="-342900">
              <a:lnSpc>
                <a:spcPct val="60000"/>
              </a:lnSpc>
              <a:spcBef>
                <a:spcPct val="20000"/>
              </a:spcBef>
            </a:pPr>
            <a:endParaRPr lang="en-US" sz="2200" b="1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Hard, compact, fine-grained, formed almost entirely of silica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Can occur as layers or as lumpy nodules within other sedimentary rocks, especially limestones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000" i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715000" cy="563563"/>
          </a:xfrm>
        </p:spPr>
        <p:txBody>
          <a:bodyPr/>
          <a:lstStyle/>
          <a:p>
            <a:pPr algn="l"/>
            <a:r>
              <a:rPr lang="en-US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Chemical sedimentary rocks</a:t>
            </a:r>
          </a:p>
        </p:txBody>
      </p:sp>
      <p:pic>
        <p:nvPicPr>
          <p:cNvPr id="4" name="Picture 3" descr="flintnod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3573016"/>
            <a:ext cx="3394348" cy="272905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251520" y="1340768"/>
            <a:ext cx="85344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These rocks are formed within the a depositional basin from chemical substances dissolved in the seawater or lake water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Characteristic of arid conditions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28600" y="152400"/>
            <a:ext cx="23271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Evaporites</a:t>
            </a:r>
            <a:endParaRPr lang="en-IN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5" name="Picture 11" descr="C:\PETROLOGY\SEDIMENTARY ROCKS\HAL-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924944"/>
            <a:ext cx="3563888" cy="2672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6477000" y="5791200"/>
            <a:ext cx="696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NaCl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1619672" y="5877272"/>
            <a:ext cx="1397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CaSO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.2H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4343" name="Rectangle 10"/>
          <p:cNvSpPr>
            <a:spLocks noChangeArrowheads="1"/>
          </p:cNvSpPr>
          <p:nvPr/>
        </p:nvSpPr>
        <p:spPr bwMode="auto">
          <a:xfrm>
            <a:off x="179512" y="188640"/>
            <a:ext cx="23271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Evaporites</a:t>
            </a:r>
            <a:endParaRPr lang="en-IN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0992" y="1052736"/>
            <a:ext cx="9073008" cy="5388572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398" tIns="25359" rIns="63398" bIns="2535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Minerals precipitate according to solubility.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Gypsum 	  Halite</a:t>
            </a: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50%		90%</a:t>
            </a: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47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671513" algn="l"/>
                <a:tab pos="5021263" algn="l"/>
                <a:tab pos="5440363" algn="l"/>
              </a:tabLst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download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2996952"/>
            <a:ext cx="3600400" cy="2696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7" grpId="0" autoUpdateAnimBg="0"/>
      <p:bldP spid="11278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figure 07-14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628800"/>
            <a:ext cx="4941168" cy="4941168"/>
          </a:xfrm>
          <a:prstGeom prst="rect">
            <a:avLst/>
          </a:prstGeom>
          <a:noFill/>
        </p:spPr>
      </p:pic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620688"/>
            <a:ext cx="7272808" cy="576064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800" b="1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Relative abundance of sedimentary rock types </a:t>
            </a:r>
            <a:b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29" y="692696"/>
            <a:ext cx="6161109" cy="591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1520" y="0"/>
            <a:ext cx="4117801" cy="67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Rocks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4536504" cy="563563"/>
          </a:xfrm>
        </p:spPr>
        <p:txBody>
          <a:bodyPr>
            <a:noAutofit/>
          </a:bodyPr>
          <a:lstStyle/>
          <a:p>
            <a:pPr algn="l"/>
            <a:r>
              <a:rPr lang="en-US" sz="2400" b="1" cap="none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Sedimentary environment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95536" y="1124744"/>
            <a:ext cx="8280920" cy="549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Sediments accumulate in some environment of deposition or 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depositional environments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These  areas receive net deposition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Erosion may occur, but deposition dominates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Features of these depositional environments are preserved in the rock record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Examples: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Sediment texture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Fossils of organisms that lived in the environment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Ancient environments can be reconstructed from the clues that are preserved in the sedimentary rocks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figure 07-05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7550925" cy="4348336"/>
          </a:xfrm>
          <a:prstGeom prst="rect">
            <a:avLst/>
          </a:prstGeom>
          <a:noFill/>
        </p:spPr>
      </p:pic>
      <p:sp>
        <p:nvSpPr>
          <p:cNvPr id="10245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940152" cy="831304"/>
          </a:xfrm>
          <a:noFill/>
          <a:ln/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Common sedimentary environments</a:t>
            </a:r>
            <a:endParaRPr lang="en-US" sz="2800" cap="none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figure 07-04.jpg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095875" cy="6629400"/>
          </a:xfrm>
          <a:prstGeom prst="rect">
            <a:avLst/>
          </a:prstGeom>
          <a:noFill/>
        </p:spPr>
      </p:pic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>
          <a:xfrm>
            <a:off x="4499992" y="2132856"/>
            <a:ext cx="4644008" cy="1138064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Characteristics of a sedimentary environment</a:t>
            </a:r>
            <a:endParaRPr lang="en-US" b="1" cap="none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 descr="table 07-02.jpg 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0"/>
            <a:ext cx="8534400" cy="6618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 descr="table 07-03.jpg                                                0000BD9E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8763000" cy="5141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Essenz">
  <a:themeElements>
    <a:clrScheme name="Essenz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2832</TotalTime>
  <Words>1600</Words>
  <Application>Microsoft Office PowerPoint</Application>
  <PresentationFormat>On-screen Show (4:3)</PresentationFormat>
  <Paragraphs>370</Paragraphs>
  <Slides>94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Essenz</vt:lpstr>
      <vt:lpstr>PowerPoint Presentation</vt:lpstr>
      <vt:lpstr>PowerPoint Presentation</vt:lpstr>
      <vt:lpstr>PowerPoint Presentation</vt:lpstr>
      <vt:lpstr>Rocks</vt:lpstr>
      <vt:lpstr>PowerPoint Presentation</vt:lpstr>
      <vt:lpstr>Texture</vt:lpstr>
      <vt:lpstr>Rocks</vt:lpstr>
      <vt:lpstr>PowerPoint Presentation</vt:lpstr>
      <vt:lpstr>PowerPoint Presentation</vt:lpstr>
      <vt:lpstr>Igneous rocks</vt:lpstr>
      <vt:lpstr>PowerPoint Presentation</vt:lpstr>
      <vt:lpstr>Texture of igneous rocks</vt:lpstr>
      <vt:lpstr>Classification of igneous rocks</vt:lpstr>
      <vt:lpstr>Igneous Rocks </vt:lpstr>
      <vt:lpstr>Coarsely crystalline granite</vt:lpstr>
      <vt:lpstr>Photomicrograph of Granite</vt:lpstr>
      <vt:lpstr>Finely crystalline basalt</vt:lpstr>
      <vt:lpstr>Photomicrograph of basalt</vt:lpstr>
      <vt:lpstr> Igneous Classification by  texture</vt:lpstr>
      <vt:lpstr>PowerPoint Presentation</vt:lpstr>
      <vt:lpstr>Igneous textures</vt:lpstr>
      <vt:lpstr>Igneous textures</vt:lpstr>
      <vt:lpstr>Classification of igneous rocks</vt:lpstr>
      <vt:lpstr>Classification of igneous rocks</vt:lpstr>
      <vt:lpstr>Classification of igneous rocks</vt:lpstr>
      <vt:lpstr>Classification of igneous rocks</vt:lpstr>
      <vt:lpstr>Classification of igneous rocks</vt:lpstr>
      <vt:lpstr>How do rocks melt?</vt:lpstr>
      <vt:lpstr> </vt:lpstr>
      <vt:lpstr>Factors affecting melting temperatures</vt:lpstr>
      <vt:lpstr>The formation of magma chamber</vt:lpstr>
      <vt:lpstr>Magmatic differentiation</vt:lpstr>
      <vt:lpstr>Fractional crystallization</vt:lpstr>
      <vt:lpstr>Bowen’s reaction series</vt:lpstr>
      <vt:lpstr>Bowen’s reaction series</vt:lpstr>
      <vt:lpstr>Types of igneous structures</vt:lpstr>
      <vt:lpstr>Forms of intrusive igneous masses</vt:lpstr>
      <vt:lpstr>Forms of intrusive igneous masses</vt:lpstr>
      <vt:lpstr>Forms of intrusive igneous masses</vt:lpstr>
      <vt:lpstr>Forms of intrusive igneous masses</vt:lpstr>
      <vt:lpstr>PowerPoint Presentation</vt:lpstr>
      <vt:lpstr>PowerPoint Presentation</vt:lpstr>
      <vt:lpstr>Forms of intrusive igneous masses</vt:lpstr>
      <vt:lpstr>Veins</vt:lpstr>
      <vt:lpstr>Pegmatite veins</vt:lpstr>
      <vt:lpstr>Igneous processes and plate tectonics</vt:lpstr>
      <vt:lpstr>Sedimentary rocks</vt:lpstr>
      <vt:lpstr>Sedimentary stages in the rock cycle</vt:lpstr>
      <vt:lpstr>Sedimentary rocks</vt:lpstr>
      <vt:lpstr>Weathering process</vt:lpstr>
      <vt:lpstr>Physical weathering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Weathering process</vt:lpstr>
      <vt:lpstr>PowerPoint Presentation</vt:lpstr>
      <vt:lpstr>How common are sedimentary rocks? </vt:lpstr>
      <vt:lpstr>PowerPoint Presentation</vt:lpstr>
      <vt:lpstr>Transport and deposition of Clastic sediments</vt:lpstr>
      <vt:lpstr>Transport affects the  sediment in several ways</vt:lpstr>
      <vt:lpstr>PowerPoint Presentation</vt:lpstr>
      <vt:lpstr>Well-sorted sand</vt:lpstr>
      <vt:lpstr>Transport affects the  sediment in several ways</vt:lpstr>
      <vt:lpstr>Roundness and sphericity</vt:lpstr>
      <vt:lpstr>Types of detrital rocks </vt:lpstr>
      <vt:lpstr>Types of detrital rocks </vt:lpstr>
      <vt:lpstr>Clastic sedimentary rocks</vt:lpstr>
      <vt:lpstr>Conglomerate</vt:lpstr>
      <vt:lpstr>Clastic sedimentary rocks</vt:lpstr>
      <vt:lpstr>Sandstone</vt:lpstr>
      <vt:lpstr>Four major groups of sandstones</vt:lpstr>
      <vt:lpstr>PowerPoint Presentation</vt:lpstr>
      <vt:lpstr>PowerPoint Presentation</vt:lpstr>
      <vt:lpstr>Types of chemical sedimentary rocks </vt:lpstr>
      <vt:lpstr>Chemical sedimentary rocks</vt:lpstr>
      <vt:lpstr>Chemical sedimentary rocks</vt:lpstr>
      <vt:lpstr>Limestone</vt:lpstr>
      <vt:lpstr>Foraminifera in the eye of a needle</vt:lpstr>
      <vt:lpstr>Fossiliferous limestone</vt:lpstr>
      <vt:lpstr>Chemical sedimentary rocks</vt:lpstr>
      <vt:lpstr>PowerPoint Presentation</vt:lpstr>
      <vt:lpstr>PowerPoint Presentation</vt:lpstr>
      <vt:lpstr> Relative abundance of sedimentary rock types  </vt:lpstr>
      <vt:lpstr>Sedimentary environment</vt:lpstr>
      <vt:lpstr>Common sedimentary environments</vt:lpstr>
      <vt:lpstr>Characteristics of a sedimentary environment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Sinha</dc:creator>
  <cp:lastModifiedBy>Shounak Hinge</cp:lastModifiedBy>
  <cp:revision>119</cp:revision>
  <dcterms:created xsi:type="dcterms:W3CDTF">2011-09-21T09:33:24Z</dcterms:created>
  <dcterms:modified xsi:type="dcterms:W3CDTF">2019-02-15T07:59:17Z</dcterms:modified>
</cp:coreProperties>
</file>